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1"/>
  </p:notesMasterIdLst>
  <p:handoutMasterIdLst>
    <p:handoutMasterId r:id="rId52"/>
  </p:handoutMasterIdLst>
  <p:sldIdLst>
    <p:sldId id="256" r:id="rId2"/>
    <p:sldId id="258" r:id="rId3"/>
    <p:sldId id="320" r:id="rId4"/>
    <p:sldId id="257" r:id="rId5"/>
    <p:sldId id="259" r:id="rId6"/>
    <p:sldId id="260" r:id="rId7"/>
    <p:sldId id="261" r:id="rId8"/>
    <p:sldId id="263" r:id="rId9"/>
    <p:sldId id="262" r:id="rId10"/>
    <p:sldId id="265" r:id="rId11"/>
    <p:sldId id="270" r:id="rId12"/>
    <p:sldId id="271" r:id="rId13"/>
    <p:sldId id="272" r:id="rId14"/>
    <p:sldId id="273" r:id="rId15"/>
    <p:sldId id="294" r:id="rId16"/>
    <p:sldId id="274" r:id="rId17"/>
    <p:sldId id="311" r:id="rId18"/>
    <p:sldId id="275" r:id="rId19"/>
    <p:sldId id="276" r:id="rId20"/>
    <p:sldId id="312" r:id="rId21"/>
    <p:sldId id="277" r:id="rId22"/>
    <p:sldId id="278" r:id="rId23"/>
    <p:sldId id="279" r:id="rId24"/>
    <p:sldId id="269" r:id="rId25"/>
    <p:sldId id="285" r:id="rId26"/>
    <p:sldId id="306" r:id="rId27"/>
    <p:sldId id="280" r:id="rId28"/>
    <p:sldId id="292" r:id="rId29"/>
    <p:sldId id="287" r:id="rId30"/>
    <p:sldId id="284" r:id="rId31"/>
    <p:sldId id="288" r:id="rId32"/>
    <p:sldId id="296" r:id="rId33"/>
    <p:sldId id="295" r:id="rId34"/>
    <p:sldId id="290" r:id="rId35"/>
    <p:sldId id="300" r:id="rId36"/>
    <p:sldId id="299" r:id="rId37"/>
    <p:sldId id="315" r:id="rId38"/>
    <p:sldId id="317" r:id="rId39"/>
    <p:sldId id="318" r:id="rId40"/>
    <p:sldId id="301" r:id="rId41"/>
    <p:sldId id="303" r:id="rId42"/>
    <p:sldId id="304" r:id="rId43"/>
    <p:sldId id="305" r:id="rId44"/>
    <p:sldId id="307" r:id="rId45"/>
    <p:sldId id="308" r:id="rId46"/>
    <p:sldId id="309" r:id="rId47"/>
    <p:sldId id="310" r:id="rId48"/>
    <p:sldId id="319" r:id="rId49"/>
    <p:sldId id="316" r:id="rId5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A7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2457" autoAdjust="0"/>
  </p:normalViewPr>
  <p:slideViewPr>
    <p:cSldViewPr>
      <p:cViewPr varScale="1">
        <p:scale>
          <a:sx n="106" d="100"/>
          <a:sy n="106" d="100"/>
        </p:scale>
        <p:origin x="175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84CAD67-A1A0-4819-8627-9C0FDDD17E37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5841104-E867-4650-A8D6-3C1166C6B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82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382769F-60AF-4ABC-9AA0-AF32099FB6AC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75AB024-D290-4D0C-AB31-3626DD950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67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AB024-D290-4D0C-AB31-3626DD9505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65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AB024-D290-4D0C-AB31-3626DD9505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2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AB024-D290-4D0C-AB31-3626DD9505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42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AB024-D290-4D0C-AB31-3626DD9505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13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AB024-D290-4D0C-AB31-3626DD9505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80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AB024-D290-4D0C-AB31-3626DD9505F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04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THE PICTURE…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AB024-D290-4D0C-AB31-3626DD9505F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75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AB024-D290-4D0C-AB31-3626DD9505F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45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589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1143000"/>
            <a:ext cx="6400800" cy="1447800"/>
          </a:xfrm>
        </p:spPr>
        <p:txBody>
          <a:bodyPr/>
          <a:lstStyle>
            <a:lvl1pPr marL="0" indent="0" algn="ctr">
              <a:buNone/>
              <a:defRPr>
                <a:solidFill>
                  <a:srgbClr val="73577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54E0-7085-4E5E-936E-B3D1FEB26356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F5D7-E519-4AFF-8D99-6F1D50575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97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54E0-7085-4E5E-936E-B3D1FEB26356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F5D7-E519-4AFF-8D99-6F1D50575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9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54E0-7085-4E5E-936E-B3D1FEB26356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F5D7-E519-4AFF-8D99-6F1D50575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02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54E0-7085-4E5E-936E-B3D1FEB26356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F5D7-E519-4AFF-8D99-6F1D50575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4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54E0-7085-4E5E-936E-B3D1FEB26356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F5D7-E519-4AFF-8D99-6F1D50575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580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54E0-7085-4E5E-936E-B3D1FEB26356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F5D7-E519-4AFF-8D99-6F1D50575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1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54E0-7085-4E5E-936E-B3D1FEB26356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F5D7-E519-4AFF-8D99-6F1D50575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51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54E0-7085-4E5E-936E-B3D1FEB26356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F5D7-E519-4AFF-8D99-6F1D50575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45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54E0-7085-4E5E-936E-B3D1FEB26356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F5D7-E519-4AFF-8D99-6F1D50575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53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54E0-7085-4E5E-936E-B3D1FEB26356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F5D7-E519-4AFF-8D99-6F1D50575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39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54E0-7085-4E5E-936E-B3D1FEB26356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F5D7-E519-4AFF-8D99-6F1D50575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3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BEB6AF">
                <a:lumMod val="100000"/>
                <a:alpha val="74000"/>
              </a:srgbClr>
            </a:gs>
            <a:gs pos="0">
              <a:srgbClr val="B6A72D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6140" y="274638"/>
            <a:ext cx="7390659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6140" y="1574900"/>
            <a:ext cx="7390659" cy="45259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654E0-7085-4E5E-936E-B3D1FEB26356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4F5D7-E519-4AFF-8D99-6F1D50575FA9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3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25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 2" panose="05020102010507070707" pitchFamily="18" charset="2"/>
        <a:buChar char="°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s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GEM Premier 4000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295400"/>
            <a:ext cx="7848600" cy="144780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 Gas Analyzer</a:t>
            </a:r>
          </a:p>
          <a:p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380" y="2819400"/>
            <a:ext cx="3095625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5400" y="1905000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POLICY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PRIOR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STARTING TUTORIAL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949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Quality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295400"/>
            <a:ext cx="7390659" cy="51307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b="1" dirty="0" smtClean="0"/>
              <a:t>Calibration Valuation Product (CVP)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Intended for the verification of the integrity of the new cartridge every time it is replaced. All levels of CVP must pass for each </a:t>
            </a:r>
            <a:r>
              <a:rPr lang="en-US" dirty="0" err="1" smtClean="0"/>
              <a:t>analyte</a:t>
            </a:r>
            <a:r>
              <a:rPr lang="en-US" dirty="0" smtClean="0"/>
              <a:t> before the instrument can report patient results.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b="1" dirty="0" smtClean="0"/>
              <a:t>Patient Comparisons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Patient samples are compared against the reference instrument (GEM1) in the Clinical </a:t>
            </a:r>
            <a:r>
              <a:rPr lang="en-US" dirty="0" smtClean="0"/>
              <a:t>Lab. </a:t>
            </a:r>
            <a:endParaRPr lang="en-US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Each department should bring and hand a patient sample in Hematology. This is done once a month by Super Users. </a:t>
            </a:r>
          </a:p>
        </p:txBody>
      </p:sp>
    </p:spTree>
    <p:extLst>
      <p:ext uri="{BB962C8B-B14F-4D97-AF65-F5344CB8AC3E}">
        <p14:creationId xmlns:p14="http://schemas.microsoft.com/office/powerpoint/2010/main" val="75577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Cartridge Insertion and Warm-Up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6141" y="1574900"/>
            <a:ext cx="4190260" cy="49783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If the analyzer is OFF, press the power switch to turn it ON.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b="1" dirty="0" smtClean="0"/>
              <a:t>NOTE:</a:t>
            </a:r>
            <a:r>
              <a:rPr lang="en-US" sz="1800" dirty="0" smtClean="0"/>
              <a:t> </a:t>
            </a:r>
            <a:r>
              <a:rPr lang="en-US" sz="1800" b="1" u="sng" dirty="0" smtClean="0"/>
              <a:t>the analyzer should remain powered on unless it is being transported to another source without an uninterruptible power source (UPS</a:t>
            </a:r>
            <a:r>
              <a:rPr lang="en-US" sz="1600" b="1" u="sng" dirty="0" smtClean="0"/>
              <a:t>).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Press </a:t>
            </a:r>
            <a:r>
              <a:rPr lang="en-US" sz="2800" b="1" dirty="0" smtClean="0"/>
              <a:t>“</a:t>
            </a:r>
            <a:r>
              <a:rPr lang="en-US" sz="2800" b="1" u="sng" dirty="0" smtClean="0"/>
              <a:t>Open Door</a:t>
            </a:r>
            <a:r>
              <a:rPr lang="en-US" sz="2800" b="1" dirty="0" smtClean="0"/>
              <a:t>” </a:t>
            </a:r>
            <a:r>
              <a:rPr lang="en-US" sz="2800" dirty="0" smtClean="0"/>
              <a:t>on the touch screen and manually move the door all the way to the left.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47800"/>
            <a:ext cx="2288884" cy="2512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5240"/>
          <a:stretch/>
        </p:blipFill>
        <p:spPr bwMode="auto">
          <a:xfrm>
            <a:off x="5475429" y="3810000"/>
            <a:ext cx="3515591" cy="2630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5334000" y="1828800"/>
            <a:ext cx="2057400" cy="1447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14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8051" y="0"/>
            <a:ext cx="7815949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Cartridge Insertion and Warm-Up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6141" y="1219200"/>
            <a:ext cx="3885459" cy="52578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Unpack the cartridge from its protective wrapper.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Remove the plastic cover from the pump winding area.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Check the inside of the protective wrapper to be sure that it is dry.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b="1" u="sng" dirty="0" smtClean="0"/>
              <a:t>CAUTION: Do not use expired or leaking cartridges. If there is any moisture inside the foil bag, DO NOT USE. The cartridge must be at room temperature (15-25</a:t>
            </a:r>
            <a:r>
              <a:rPr lang="en-US" sz="1800" b="1" u="sng" dirty="0" smtClean="0">
                <a:latin typeface="Calibri"/>
              </a:rPr>
              <a:t>°</a:t>
            </a:r>
            <a:r>
              <a:rPr lang="en-US" sz="1800" b="1" u="sng" dirty="0" smtClean="0"/>
              <a:t>C).</a:t>
            </a:r>
            <a:endParaRPr lang="en-US" b="1" u="sng" dirty="0" smtClean="0"/>
          </a:p>
          <a:p>
            <a:pPr lvl="1"/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0" t="3233" r="5825" b="27138"/>
          <a:stretch/>
        </p:blipFill>
        <p:spPr>
          <a:xfrm>
            <a:off x="5403273" y="3962400"/>
            <a:ext cx="3315437" cy="2228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Francis\Desktop\GEM\Pak unpak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1" t="8991" r="19122" b="26149"/>
          <a:stretch/>
        </p:blipFill>
        <p:spPr bwMode="auto">
          <a:xfrm>
            <a:off x="5655645" y="1523999"/>
            <a:ext cx="2810692" cy="23309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34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071" y="50104"/>
            <a:ext cx="7884929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Cartridge Insertion and Warm-Up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447800"/>
            <a:ext cx="4266459" cy="5029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Position the cartridge with the gray sampling area facing forward.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Push the cartridge in until you feel resistance.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Guide the analyzer door to the right to close it.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Cartridge warm-up requires 40 minutes.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038600"/>
            <a:ext cx="2858530" cy="1886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" t="10909" r="6687" b="11784"/>
          <a:stretch/>
        </p:blipFill>
        <p:spPr>
          <a:xfrm>
            <a:off x="5791199" y="1676400"/>
            <a:ext cx="2852199" cy="20671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520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CVP Sampling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295400"/>
            <a:ext cx="7390659" cy="46735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It is necessary to perform CVP testing only when inserting a new cartridge.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Patient results for an </a:t>
            </a:r>
            <a:r>
              <a:rPr lang="en-US" sz="3200" dirty="0" err="1" smtClean="0"/>
              <a:t>analyte</a:t>
            </a:r>
            <a:r>
              <a:rPr lang="en-US" sz="3200" dirty="0" smtClean="0"/>
              <a:t> cannot be reported until all levels of CVP pass for that </a:t>
            </a:r>
            <a:r>
              <a:rPr lang="en-US" sz="3200" dirty="0" err="1" smtClean="0"/>
              <a:t>analyte</a:t>
            </a:r>
            <a:r>
              <a:rPr lang="en-US" sz="3200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Complete testing will require approximately 12 minutes. During this time, the analyzer will be unavailable for sampling</a:t>
            </a:r>
            <a:r>
              <a:rPr lang="en-US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0088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-36095"/>
            <a:ext cx="7848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CVP Sampling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219200"/>
            <a:ext cx="7390659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The analyzer will inform you that CVP testing is </a:t>
            </a:r>
            <a:r>
              <a:rPr lang="en-US" sz="2800" dirty="0"/>
              <a:t>d</a:t>
            </a:r>
            <a:r>
              <a:rPr lang="en-US" sz="2800" dirty="0" smtClean="0"/>
              <a:t>ue via the Status Bar along the top of the Start New Sample Tab, which will be highlighted in yellow with the words, “CVP Due” prominently displayed</a:t>
            </a:r>
            <a:r>
              <a:rPr lang="en-US" dirty="0" smtClean="0"/>
              <a:t>.</a:t>
            </a:r>
          </a:p>
          <a:p>
            <a:pPr lvl="1"/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t="7946" r="9165" b="10034"/>
          <a:stretch/>
        </p:blipFill>
        <p:spPr>
          <a:xfrm>
            <a:off x="3200400" y="3327275"/>
            <a:ext cx="4038600" cy="32925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164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144" y="16042"/>
            <a:ext cx="7889856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CVP Sampling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3940" y="1955900"/>
            <a:ext cx="4114059" cy="36829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Press GO! To begin sampling.</a:t>
            </a:r>
          </a:p>
          <a:p>
            <a:endParaRPr lang="en-US" sz="2400" dirty="0" smtClean="0"/>
          </a:p>
          <a:p>
            <a:endParaRPr lang="en-US" dirty="0"/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Select an ampule from the choices on the screen</a:t>
            </a:r>
            <a:endParaRPr lang="en-US" sz="2800" dirty="0" smtClean="0"/>
          </a:p>
          <a:p>
            <a:pPr lvl="1"/>
            <a:endParaRPr lang="en-US" sz="24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8035"/>
          <a:stretch/>
        </p:blipFill>
        <p:spPr bwMode="auto">
          <a:xfrm>
            <a:off x="5587999" y="4114800"/>
            <a:ext cx="3035476" cy="2325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343400" y="4724400"/>
            <a:ext cx="14478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t="7946" r="9165" b="10034"/>
          <a:stretch/>
        </p:blipFill>
        <p:spPr>
          <a:xfrm>
            <a:off x="5587999" y="1546506"/>
            <a:ext cx="3056804" cy="24920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8058727" y="2370532"/>
            <a:ext cx="4572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3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CVP Sampling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357672"/>
            <a:ext cx="4114059" cy="452596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Ensure that the lot number and level match what is chosen on screen.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Immediately </a:t>
            </a:r>
            <a:r>
              <a:rPr lang="en-US" sz="3200" dirty="0"/>
              <a:t>prior to use, hold the ampules by the top, above the break line, and shake vigorously for approximately 10 seconds.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3600" dirty="0" smtClean="0"/>
          </a:p>
          <a:p>
            <a:pPr lvl="1"/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09800"/>
            <a:ext cx="32385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6259945" y="40386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467600" y="3620654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endCxn id="8" idx="3"/>
          </p:cNvCxnSpPr>
          <p:nvPr/>
        </p:nvCxnSpPr>
        <p:spPr>
          <a:xfrm flipV="1">
            <a:off x="6717145" y="4010899"/>
            <a:ext cx="817410" cy="219355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75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870" y="0"/>
            <a:ext cx="781013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CVP Sampling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6141" y="1143000"/>
            <a:ext cx="4266460" cy="53340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Press OK to begin testing.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Gently tap the ampules so the liquid settles back to the bottom.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Carefully snap open the ampules using the ampule breaker.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b="1" dirty="0" smtClean="0"/>
              <a:t>NOTE:</a:t>
            </a:r>
            <a:r>
              <a:rPr lang="en-US" sz="1800" dirty="0" smtClean="0"/>
              <a:t> aspirate samples </a:t>
            </a:r>
            <a:r>
              <a:rPr lang="en-US" sz="1800" b="1" dirty="0" smtClean="0"/>
              <a:t>immediately after opening</a:t>
            </a:r>
            <a:r>
              <a:rPr lang="en-US" sz="1800" dirty="0" smtClean="0"/>
              <a:t>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The sample probe will emerge from the gray sampling area in front of the analyzer. Hold the ampule so the end of the sample probe does not touch the bottom.</a:t>
            </a:r>
          </a:p>
          <a:p>
            <a:pPr lvl="1"/>
            <a:endParaRPr lang="en-US" sz="24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3276600"/>
            <a:ext cx="2493818" cy="1481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5" t="36278"/>
          <a:stretch/>
        </p:blipFill>
        <p:spPr bwMode="auto">
          <a:xfrm>
            <a:off x="6169994" y="1447800"/>
            <a:ext cx="2345825" cy="16554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954818" y="2743200"/>
            <a:ext cx="457200" cy="3600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Elbow Connector 5"/>
          <p:cNvCxnSpPr/>
          <p:nvPr/>
        </p:nvCxnSpPr>
        <p:spPr>
          <a:xfrm>
            <a:off x="4664240" y="3541295"/>
            <a:ext cx="1371600" cy="76200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>
            <a:off x="3581400" y="5715000"/>
            <a:ext cx="2895600" cy="228600"/>
          </a:xfrm>
          <a:prstGeom prst="bentConnector3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3" r="16195" b="7609"/>
          <a:stretch/>
        </p:blipFill>
        <p:spPr>
          <a:xfrm>
            <a:off x="6538188" y="4964037"/>
            <a:ext cx="1609438" cy="1730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923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CVP Sampling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066800"/>
            <a:ext cx="4418859" cy="5334000"/>
          </a:xfrm>
        </p:spPr>
        <p:txBody>
          <a:bodyPr>
            <a:noAutofit/>
          </a:bodyPr>
          <a:lstStyle/>
          <a:p>
            <a:pPr marL="514350" indent="-457200">
              <a:buFont typeface="Wingdings" panose="05000000000000000000" pitchFamily="2" charset="2"/>
              <a:buChar char="q"/>
            </a:pPr>
            <a:r>
              <a:rPr lang="en-US" sz="2800" dirty="0" smtClean="0"/>
              <a:t>Press OK to begin aspiration. Remove the ampules immediately upon hearing the audio prompt alerting the operator when the instrument has aspirated enough of the CVP sampling solution.</a:t>
            </a:r>
          </a:p>
          <a:p>
            <a:pPr marL="514350" indent="-457200">
              <a:buFont typeface="Wingdings" panose="05000000000000000000" pitchFamily="2" charset="2"/>
              <a:buChar char="q"/>
            </a:pPr>
            <a:r>
              <a:rPr lang="en-US" sz="2800" dirty="0" err="1" smtClean="0"/>
              <a:t>Analyte</a:t>
            </a:r>
            <a:r>
              <a:rPr lang="en-US" sz="2800" dirty="0" smtClean="0"/>
              <a:t> buttons will continue to display Run CVP until all CVP testing required for that </a:t>
            </a:r>
            <a:r>
              <a:rPr lang="en-US" sz="2800" dirty="0" err="1" smtClean="0"/>
              <a:t>analyte</a:t>
            </a:r>
            <a:r>
              <a:rPr lang="en-US" sz="2800" dirty="0" smtClean="0"/>
              <a:t> is complete.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5" t="35399" r="51477" b="32779"/>
          <a:stretch/>
        </p:blipFill>
        <p:spPr bwMode="auto">
          <a:xfrm>
            <a:off x="6553200" y="1941197"/>
            <a:ext cx="1407614" cy="1792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259316" y="1981200"/>
            <a:ext cx="701498" cy="4398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553200" y="3276600"/>
            <a:ext cx="703806" cy="4468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4800600" y="2421083"/>
            <a:ext cx="2458716" cy="2021896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29958" y="3619500"/>
            <a:ext cx="52324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18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-8021"/>
            <a:ext cx="7848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Qualified Personnel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Testing personnel are required to take the Initial Orientation and </a:t>
            </a:r>
            <a:r>
              <a:rPr lang="en-US" dirty="0" smtClean="0"/>
              <a:t>Training, 6 Methods of </a:t>
            </a:r>
            <a:r>
              <a:rPr lang="en-US" dirty="0"/>
              <a:t>Competency Exam, and a second Competency Exam within the first year of certification for this POCT</a:t>
            </a:r>
            <a:r>
              <a:rPr lang="en-US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Competency exams are then required annually thereafter</a:t>
            </a:r>
            <a:r>
              <a:rPr lang="en-US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 err="1"/>
              <a:t>Clia</a:t>
            </a:r>
            <a:r>
              <a:rPr lang="en-US" dirty="0"/>
              <a:t> ‘88 requires staff to have a </a:t>
            </a:r>
            <a:r>
              <a:rPr lang="en-US" dirty="0" smtClean="0"/>
              <a:t>college </a:t>
            </a:r>
            <a:r>
              <a:rPr lang="en-US" dirty="0"/>
              <a:t>degree in one of these listed sciences to perform this moderately complex test. Please submit a copy of your </a:t>
            </a:r>
            <a:r>
              <a:rPr lang="en-US" b="1" u="sng" dirty="0" smtClean="0"/>
              <a:t>College </a:t>
            </a:r>
            <a:r>
              <a:rPr lang="en-US" b="1" u="sng" dirty="0"/>
              <a:t>Degree in Chemical Science, Biological Science, Physical Science </a:t>
            </a:r>
            <a:r>
              <a:rPr lang="en-US" b="1" u="sng" dirty="0" smtClean="0"/>
              <a:t>(or Nursing)</a:t>
            </a:r>
            <a:r>
              <a:rPr lang="en-US" dirty="0" smtClean="0"/>
              <a:t> </a:t>
            </a:r>
            <a:r>
              <a:rPr lang="en-US" dirty="0"/>
              <a:t>to POCT Services.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91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CVP Sampling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6141" y="1143000"/>
            <a:ext cx="7238259" cy="4957863"/>
          </a:xfrm>
        </p:spPr>
        <p:txBody>
          <a:bodyPr>
            <a:normAutofit/>
          </a:bodyPr>
          <a:lstStyle/>
          <a:p>
            <a:pPr marL="514350" indent="-457200">
              <a:buFont typeface="Wingdings" panose="05000000000000000000" pitchFamily="2" charset="2"/>
              <a:buChar char="q"/>
            </a:pPr>
            <a:r>
              <a:rPr lang="en-US" dirty="0" smtClean="0"/>
              <a:t>Once testing is complete, all results within range will be indicated in GREEN text with a white background; out-of-range results will be indicated in WHITE text on a red background.</a:t>
            </a:r>
          </a:p>
          <a:p>
            <a:pPr marL="514350" indent="-457200">
              <a:buFont typeface="Wingdings" panose="05000000000000000000" pitchFamily="2" charset="2"/>
              <a:buChar char="q"/>
            </a:pPr>
            <a:r>
              <a:rPr lang="en-US" dirty="0"/>
              <a:t>If all results are within </a:t>
            </a:r>
            <a:r>
              <a:rPr lang="en-US" dirty="0" smtClean="0"/>
              <a:t>range, press Accept.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8" t="11044" r="7172" b="8417"/>
          <a:stretch/>
        </p:blipFill>
        <p:spPr>
          <a:xfrm>
            <a:off x="1828800" y="3581400"/>
            <a:ext cx="2941782" cy="2221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0" t="12120" r="10458" b="11651"/>
          <a:stretch/>
        </p:blipFill>
        <p:spPr>
          <a:xfrm>
            <a:off x="5257800" y="3581400"/>
            <a:ext cx="2849093" cy="2221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057400" y="3212068"/>
            <a:ext cx="2484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All results within range</a:t>
            </a:r>
            <a:endParaRPr lang="en-US" b="1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5400801" y="3205141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Results out-of-range</a:t>
            </a:r>
            <a:endParaRPr lang="en-US" b="1" u="sng" dirty="0"/>
          </a:p>
        </p:txBody>
      </p:sp>
      <p:sp>
        <p:nvSpPr>
          <p:cNvPr id="12" name="Rectangle 11"/>
          <p:cNvSpPr/>
          <p:nvPr/>
        </p:nvSpPr>
        <p:spPr>
          <a:xfrm>
            <a:off x="5257800" y="4191000"/>
            <a:ext cx="12192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10800000">
            <a:off x="3657600" y="5788739"/>
            <a:ext cx="353568" cy="38346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13238" y="6172201"/>
            <a:ext cx="1242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/>
              <a:t>Accept button</a:t>
            </a:r>
            <a:endParaRPr lang="en-US" sz="1400" b="1" u="sng" dirty="0"/>
          </a:p>
        </p:txBody>
      </p:sp>
      <p:sp>
        <p:nvSpPr>
          <p:cNvPr id="15" name="Rectangle 14"/>
          <p:cNvSpPr/>
          <p:nvPr/>
        </p:nvSpPr>
        <p:spPr>
          <a:xfrm>
            <a:off x="3657600" y="5486400"/>
            <a:ext cx="353568" cy="3161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8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7724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CVP Sampling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6140" y="1219200"/>
            <a:ext cx="4037859" cy="5410200"/>
          </a:xfrm>
        </p:spPr>
        <p:txBody>
          <a:bodyPr>
            <a:normAutofit fontScale="92500"/>
          </a:bodyPr>
          <a:lstStyle/>
          <a:p>
            <a:pPr marL="514350" indent="-457200">
              <a:buFont typeface="Wingdings" panose="05000000000000000000" pitchFamily="2" charset="2"/>
              <a:buChar char="q"/>
            </a:pPr>
            <a:r>
              <a:rPr lang="en-US" sz="2800" dirty="0" smtClean="0"/>
              <a:t>If the results are out-of-range, repeat CVP using a new vial. The operator is then prompted to run </a:t>
            </a:r>
            <a:r>
              <a:rPr lang="en-US" sz="2800" dirty="0" err="1" smtClean="0"/>
              <a:t>iQM</a:t>
            </a:r>
            <a:r>
              <a:rPr lang="en-US" sz="2800" dirty="0" smtClean="0"/>
              <a:t> process prior to repeating the analysis with a new vial. </a:t>
            </a:r>
          </a:p>
          <a:p>
            <a:pPr marL="514350" indent="-457200">
              <a:buFont typeface="Wingdings" panose="05000000000000000000" pitchFamily="2" charset="2"/>
              <a:buChar char="q"/>
            </a:pPr>
            <a:r>
              <a:rPr lang="en-US" sz="2800" dirty="0" smtClean="0"/>
              <a:t>To initiate the </a:t>
            </a:r>
            <a:r>
              <a:rPr lang="en-US" sz="2800" dirty="0" err="1" smtClean="0"/>
              <a:t>iQM</a:t>
            </a:r>
            <a:r>
              <a:rPr lang="en-US" sz="2800" dirty="0" smtClean="0"/>
              <a:t> process: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Select Menu&gt; Diagnostics&gt; Run </a:t>
            </a:r>
            <a:r>
              <a:rPr lang="en-US" dirty="0" err="1" smtClean="0"/>
              <a:t>iQM</a:t>
            </a:r>
            <a:r>
              <a:rPr lang="en-US" dirty="0" smtClean="0"/>
              <a:t> Process</a:t>
            </a:r>
          </a:p>
          <a:p>
            <a:pPr marL="514350" indent="-457200">
              <a:buFont typeface="Wingdings" panose="05000000000000000000" pitchFamily="2" charset="2"/>
              <a:buChar char="q"/>
            </a:pPr>
            <a:r>
              <a:rPr lang="en-US" sz="2800" dirty="0" smtClean="0"/>
              <a:t>Run a new vial after completion of the </a:t>
            </a:r>
            <a:r>
              <a:rPr lang="en-US" sz="2800" dirty="0" err="1" smtClean="0"/>
              <a:t>iQM</a:t>
            </a:r>
            <a:r>
              <a:rPr lang="en-US" sz="2800" dirty="0" smtClean="0"/>
              <a:t> process</a:t>
            </a:r>
          </a:p>
          <a:p>
            <a:pPr marL="514350" indent="-457200"/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259214"/>
            <a:ext cx="3114964" cy="2491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ight Arrow 3"/>
          <p:cNvSpPr/>
          <p:nvPr/>
        </p:nvSpPr>
        <p:spPr>
          <a:xfrm rot="10800000">
            <a:off x="7391400" y="3657600"/>
            <a:ext cx="489204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2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6042"/>
            <a:ext cx="7848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CVP Sampling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6140" y="1371600"/>
            <a:ext cx="7390660" cy="4729263"/>
          </a:xfrm>
        </p:spPr>
        <p:txBody>
          <a:bodyPr>
            <a:normAutofit/>
          </a:bodyPr>
          <a:lstStyle/>
          <a:p>
            <a:pPr marL="514350" indent="-457200">
              <a:buFont typeface="Wingdings" panose="05000000000000000000" pitchFamily="2" charset="2"/>
              <a:buChar char="q"/>
            </a:pPr>
            <a:r>
              <a:rPr lang="en-US" sz="3200" dirty="0" smtClean="0"/>
              <a:t>If the </a:t>
            </a:r>
            <a:r>
              <a:rPr lang="en-US" sz="3200" dirty="0" err="1" smtClean="0"/>
              <a:t>analytes</a:t>
            </a:r>
            <a:r>
              <a:rPr lang="en-US" sz="3200" dirty="0" smtClean="0"/>
              <a:t> that failed the acceptable range the first time, fail again, DO NOT USE THE CARTRIDGE.</a:t>
            </a:r>
          </a:p>
          <a:p>
            <a:pPr marL="514350" indent="-457200">
              <a:buFont typeface="Wingdings" panose="05000000000000000000" pitchFamily="2" charset="2"/>
              <a:buChar char="q"/>
            </a:pPr>
            <a:r>
              <a:rPr lang="en-US" sz="3200" dirty="0" smtClean="0"/>
              <a:t>If the original analytes that failed, pass, but analytes that passed the first time, fail, run a third new vial. </a:t>
            </a:r>
            <a:r>
              <a:rPr lang="en-US" sz="3200" dirty="0" smtClean="0"/>
              <a:t>NOTE: Do not run more than 3 times. Multiple repeats of CVP 1 or CVP 2 can lead to the deterioration of the sensors.</a:t>
            </a:r>
            <a:endParaRPr lang="en-US" sz="3200" dirty="0" smtClean="0"/>
          </a:p>
          <a:p>
            <a:pPr marL="514350" indent="-457200">
              <a:buFont typeface="Wingdings" panose="05000000000000000000" pitchFamily="2" charset="2"/>
              <a:buChar char="q"/>
            </a:pPr>
            <a:r>
              <a:rPr lang="en-US" sz="3200" dirty="0" smtClean="0"/>
              <a:t>If all results are within range, </a:t>
            </a:r>
            <a:r>
              <a:rPr lang="en-US" sz="3200" dirty="0" smtClean="0">
                <a:solidFill>
                  <a:srgbClr val="FF0000"/>
                </a:solidFill>
              </a:rPr>
              <a:t>press Accept</a:t>
            </a:r>
            <a:r>
              <a:rPr lang="en-US" sz="3200" dirty="0" smtClean="0"/>
              <a:t>.</a:t>
            </a:r>
          </a:p>
          <a:p>
            <a:pPr marL="57150" indent="0">
              <a:buNone/>
            </a:pPr>
            <a:endParaRPr lang="en-US" sz="2800" dirty="0" smtClean="0"/>
          </a:p>
          <a:p>
            <a:pPr marL="514350" indent="-457200"/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5778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011"/>
            <a:ext cx="7848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CVP Sampling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6140" y="1219200"/>
            <a:ext cx="7390659" cy="4881663"/>
          </a:xfrm>
        </p:spPr>
        <p:txBody>
          <a:bodyPr>
            <a:normAutofit/>
          </a:bodyPr>
          <a:lstStyle/>
          <a:p>
            <a:pPr marL="514350" indent="-457200">
              <a:buFont typeface="Wingdings" panose="05000000000000000000" pitchFamily="2" charset="2"/>
              <a:buChar char="q"/>
            </a:pPr>
            <a:r>
              <a:rPr lang="en-US" sz="2800" dirty="0" smtClean="0"/>
              <a:t>If you are not able to use a cartridge, contact </a:t>
            </a:r>
            <a:r>
              <a:rPr lang="en-US" sz="2800" b="1" u="sng" dirty="0" smtClean="0"/>
              <a:t>IL Technical Support at 1.800.678.0710</a:t>
            </a:r>
            <a:r>
              <a:rPr lang="en-US" sz="2800" dirty="0" smtClean="0"/>
              <a:t>. Also, contact the POCT Team.</a:t>
            </a:r>
            <a:endParaRPr lang="en-US" sz="2800" dirty="0" smtClean="0"/>
          </a:p>
          <a:p>
            <a:pPr marL="514350" indent="-457200">
              <a:buFont typeface="Wingdings" panose="05000000000000000000" pitchFamily="2" charset="2"/>
              <a:buChar char="q"/>
            </a:pPr>
            <a:r>
              <a:rPr lang="en-US" sz="2800" dirty="0" smtClean="0"/>
              <a:t>When the CVP testing is complete and all </a:t>
            </a:r>
            <a:r>
              <a:rPr lang="en-US" sz="2800" dirty="0" err="1" smtClean="0"/>
              <a:t>analytes</a:t>
            </a:r>
            <a:r>
              <a:rPr lang="en-US" sz="2800" dirty="0" smtClean="0"/>
              <a:t> are within range, you will see the Start New Sample tab. When all the </a:t>
            </a:r>
            <a:r>
              <a:rPr lang="en-US" sz="2800" dirty="0" err="1" smtClean="0"/>
              <a:t>analyte</a:t>
            </a:r>
            <a:r>
              <a:rPr lang="en-US" sz="2800" dirty="0" smtClean="0"/>
              <a:t> selection buttons show GREEN and the upper status bar indicates READY, patient sampling can begin.</a:t>
            </a:r>
          </a:p>
          <a:p>
            <a:pPr marL="57150" indent="0">
              <a:buNone/>
            </a:pPr>
            <a:endParaRPr lang="en-US" sz="2400" dirty="0" smtClean="0"/>
          </a:p>
          <a:p>
            <a:pPr marL="514350" indent="-457200"/>
            <a:endParaRPr lang="en-US" sz="24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8" y="5090880"/>
            <a:ext cx="679981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75864" y="5628779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/>
              <a:t>Upper Status Bar</a:t>
            </a:r>
            <a:endParaRPr lang="en-US" sz="1400" b="1" u="sng" dirty="0"/>
          </a:p>
        </p:txBody>
      </p:sp>
    </p:spTree>
    <p:extLst>
      <p:ext uri="{BB962C8B-B14F-4D97-AF65-F5344CB8AC3E}">
        <p14:creationId xmlns:p14="http://schemas.microsoft.com/office/powerpoint/2010/main" val="11755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Patient Sampling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6140" y="1219200"/>
            <a:ext cx="7390659" cy="48816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Universal precautions should be observed through all phases of the testing procedure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Use syringes in ABG kit or 1cc tuberculin syringe only. </a:t>
            </a:r>
            <a:r>
              <a:rPr lang="en-US" sz="3200" b="1" u="sng" dirty="0" smtClean="0"/>
              <a:t>DO NOT USE SYRINGES WITH NEEDLES ATTACHED.</a:t>
            </a:r>
            <a:r>
              <a:rPr lang="en-US" sz="3200" dirty="0" smtClean="0"/>
              <a:t>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Explain procedure to patient and/or family.</a:t>
            </a:r>
            <a:endParaRPr lang="en-US" sz="3200" dirty="0"/>
          </a:p>
        </p:txBody>
      </p:sp>
      <p:pic>
        <p:nvPicPr>
          <p:cNvPr id="1026" name="Picture 2" descr="http://www.bd.com/hypodermic/products/images/1mL_Tuberculin_syringe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4846721"/>
            <a:ext cx="2847975" cy="68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64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Patient Sampling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6140" y="1219200"/>
            <a:ext cx="7390659" cy="53340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Stability and </a:t>
            </a:r>
            <a:r>
              <a:rPr lang="en-US" sz="3200" dirty="0"/>
              <a:t>S</a:t>
            </a:r>
            <a:r>
              <a:rPr lang="en-US" sz="3200" dirty="0" smtClean="0"/>
              <a:t>torage of Specimens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 smtClean="0"/>
              <a:t>Samples have different storage condition requirements, depending on the container type:</a:t>
            </a:r>
          </a:p>
          <a:p>
            <a:pPr lvl="2"/>
            <a:r>
              <a:rPr lang="en-US" b="1" dirty="0" smtClean="0"/>
              <a:t>Plastic syringe samples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2000" dirty="0" smtClean="0"/>
              <a:t>They should be kept at room temperature as long as the blood is analyzed in 15 minutes or less. </a:t>
            </a:r>
            <a:r>
              <a:rPr lang="en-US" sz="2000" dirty="0"/>
              <a:t>S</a:t>
            </a:r>
            <a:r>
              <a:rPr lang="en-US" sz="2000" dirty="0" smtClean="0"/>
              <a:t>amples should be analyzed immediately</a:t>
            </a:r>
          </a:p>
          <a:p>
            <a:pPr lvl="2"/>
            <a:r>
              <a:rPr lang="en-US" b="1" dirty="0" smtClean="0"/>
              <a:t>Capillary Samples 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2000" dirty="0" smtClean="0"/>
              <a:t>Analyze within 5 minutes. If delay is greater than 5 minutes the sample should be recollected.</a:t>
            </a:r>
          </a:p>
          <a:p>
            <a:pPr lvl="2"/>
            <a:r>
              <a:rPr lang="en-US" b="1" dirty="0" smtClean="0"/>
              <a:t>Minimum Volume: </a:t>
            </a:r>
            <a:r>
              <a:rPr lang="en-US" b="1" u="sng" dirty="0" smtClean="0"/>
              <a:t>150 </a:t>
            </a:r>
            <a:r>
              <a:rPr lang="el-GR" b="1" u="sng" dirty="0" smtClean="0">
                <a:latin typeface="Calibri"/>
              </a:rPr>
              <a:t>μ</a:t>
            </a:r>
            <a:r>
              <a:rPr lang="en-US" b="1" u="sng" dirty="0" smtClean="0">
                <a:latin typeface="Arial Narrow" panose="020B0606020202030204" pitchFamily="34" charset="0"/>
              </a:rPr>
              <a:t>L</a:t>
            </a:r>
            <a:endParaRPr lang="en-US" b="1" u="sng" dirty="0" smtClean="0"/>
          </a:p>
        </p:txBody>
      </p:sp>
    </p:spTree>
    <p:extLst>
      <p:ext uri="{BB962C8B-B14F-4D97-AF65-F5344CB8AC3E}">
        <p14:creationId xmlns:p14="http://schemas.microsoft.com/office/powerpoint/2010/main" val="138160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8074"/>
            <a:ext cx="7848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Patient Sampling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6140" y="1371600"/>
            <a:ext cx="7390659" cy="50292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Stability and </a:t>
            </a:r>
            <a:r>
              <a:rPr lang="en-US" sz="3200" dirty="0"/>
              <a:t>S</a:t>
            </a:r>
            <a:r>
              <a:rPr lang="en-US" sz="3200" dirty="0" smtClean="0"/>
              <a:t>torage of Specimens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 smtClean="0"/>
              <a:t>Criteria for unacceptable specimens – REDRAW if:</a:t>
            </a:r>
          </a:p>
          <a:p>
            <a:pPr lvl="2"/>
            <a:r>
              <a:rPr lang="en-US" sz="2800" dirty="0" smtClean="0"/>
              <a:t>Any degree of clotting</a:t>
            </a:r>
          </a:p>
          <a:p>
            <a:pPr lvl="2"/>
            <a:r>
              <a:rPr lang="en-US" sz="2800" dirty="0" smtClean="0"/>
              <a:t>Insufficient quantity</a:t>
            </a:r>
          </a:p>
          <a:p>
            <a:pPr lvl="2"/>
            <a:r>
              <a:rPr lang="en-US" sz="2800" dirty="0" smtClean="0"/>
              <a:t>Incorrectly drawn specimens</a:t>
            </a:r>
          </a:p>
          <a:p>
            <a:pPr lvl="2"/>
            <a:r>
              <a:rPr lang="en-US" sz="2800" dirty="0" smtClean="0"/>
              <a:t>Incorrectly handled specimens prior to sampling</a:t>
            </a:r>
          </a:p>
          <a:p>
            <a:pPr lvl="2"/>
            <a:r>
              <a:rPr lang="en-US" sz="2800" dirty="0" smtClean="0"/>
              <a:t>Incorrect anticoagulant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5191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2032"/>
            <a:ext cx="7848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Patient Sampling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6140" y="1219200"/>
            <a:ext cx="4418860" cy="48816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Samples must be labeled with the patient’s identification (at least 2 patient identifiers are needed – full name and medical record number or date of birth).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Types of patient samples accepted by the GEM premier 4000 includes: Arterial, Venous, Capillary, and Cord (both Cord Arterial and Cord Venous).</a:t>
            </a:r>
            <a:endParaRPr lang="en-US" dirty="0"/>
          </a:p>
        </p:txBody>
      </p:sp>
      <p:pic>
        <p:nvPicPr>
          <p:cNvPr id="4" name="Picture 2" descr="S:\POINT OF CARE\All tests\ABGs\HeparinSyrin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09800"/>
            <a:ext cx="2790825" cy="13325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1" r="16449"/>
          <a:stretch/>
        </p:blipFill>
        <p:spPr>
          <a:xfrm>
            <a:off x="6513688" y="3886200"/>
            <a:ext cx="1944512" cy="2231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465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Patient Sampling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2211" y="1307856"/>
            <a:ext cx="7847860" cy="49578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Syringe and Capillary Samples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Select a pre-defined </a:t>
            </a:r>
            <a:r>
              <a:rPr lang="en-US" dirty="0" err="1" smtClean="0"/>
              <a:t>analyte</a:t>
            </a:r>
            <a:r>
              <a:rPr lang="en-US" dirty="0" smtClean="0"/>
              <a:t> combination panel </a:t>
            </a:r>
          </a:p>
          <a:p>
            <a:pPr lvl="2"/>
            <a:r>
              <a:rPr lang="en-US" sz="1800" dirty="0" smtClean="0"/>
              <a:t>Micro sampling (65</a:t>
            </a:r>
            <a:r>
              <a:rPr lang="el-GR" sz="1800" dirty="0" smtClean="0">
                <a:latin typeface="Calibri"/>
              </a:rPr>
              <a:t>μ</a:t>
            </a:r>
            <a:r>
              <a:rPr lang="en-US" sz="1800" dirty="0" smtClean="0"/>
              <a:t>L) is available only with capillary tubes.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A check and a dark green tab indicate that the analyte is </a:t>
            </a:r>
            <a:r>
              <a:rPr lang="en-US" dirty="0" smtClean="0"/>
              <a:t>operational.</a:t>
            </a:r>
            <a:endParaRPr lang="en-US" sz="14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424313" y="3479011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/>
              <a:t>Menu Options for NICU</a:t>
            </a:r>
            <a:endParaRPr lang="en-US" sz="1400" b="1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3971617" y="3479011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/>
              <a:t>Menu Options for OR/ED</a:t>
            </a:r>
            <a:endParaRPr lang="en-US" sz="1400" b="1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6477000" y="3479011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/>
              <a:t>Menu Options for ICU</a:t>
            </a:r>
            <a:endParaRPr lang="en-US" sz="1400" b="1" u="sng" dirty="0"/>
          </a:p>
        </p:txBody>
      </p:sp>
      <p:pic>
        <p:nvPicPr>
          <p:cNvPr id="13" name="Picture 12"/>
          <p:cNvPicPr/>
          <p:nvPr/>
        </p:nvPicPr>
        <p:blipFill rotWithShape="1">
          <a:blip r:embed="rId2"/>
          <a:srcRect l="14904" t="36879" r="32846" b="17799"/>
          <a:stretch/>
        </p:blipFill>
        <p:spPr bwMode="auto">
          <a:xfrm>
            <a:off x="1676399" y="3996547"/>
            <a:ext cx="2137265" cy="17317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3"/>
          <a:srcRect l="15866" t="35256" r="31570" b="16780"/>
          <a:stretch/>
        </p:blipFill>
        <p:spPr bwMode="auto">
          <a:xfrm>
            <a:off x="3971617" y="4069882"/>
            <a:ext cx="2550340" cy="15851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/>
          <p:nvPr/>
        </p:nvPicPr>
        <p:blipFill rotWithShape="1">
          <a:blip r:embed="rId4"/>
          <a:srcRect l="16667" t="36075" r="32051" b="16576"/>
          <a:stretch/>
        </p:blipFill>
        <p:spPr bwMode="auto">
          <a:xfrm>
            <a:off x="6638617" y="4071259"/>
            <a:ext cx="2200583" cy="14913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637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6141" y="4011"/>
            <a:ext cx="7847859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Patient Sampling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219200"/>
            <a:ext cx="3885460" cy="5105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Syringe and Capillary Samples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Select the sample type by using the drop-down menu under “</a:t>
            </a:r>
            <a:r>
              <a:rPr lang="en-US" sz="2000" b="1" u="sng" dirty="0" smtClean="0"/>
              <a:t>Type</a:t>
            </a:r>
            <a:r>
              <a:rPr lang="en-US" sz="2000" dirty="0" smtClean="0"/>
              <a:t>”. Choose if the sample is arterial, venous, capillary, cord or CVP.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Press “</a:t>
            </a:r>
            <a:r>
              <a:rPr lang="en-US" sz="2000" b="1" u="sng" dirty="0" smtClean="0"/>
              <a:t>GO</a:t>
            </a:r>
            <a:r>
              <a:rPr lang="en-US" sz="2000" dirty="0" smtClean="0"/>
              <a:t>”.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The next screen appears which requires the operator to “enter operator password”. Scan your barcode and press enter.</a:t>
            </a:r>
          </a:p>
          <a:p>
            <a:pPr lvl="2"/>
            <a:r>
              <a:rPr lang="en-US" sz="1800" b="1" u="sng" dirty="0" smtClean="0"/>
              <a:t>Do not share your barcode with anyone. Sharing barcode IDs is prohibited</a:t>
            </a:r>
            <a:r>
              <a:rPr lang="en-US" sz="1800" b="1" dirty="0" smtClean="0"/>
              <a:t>.</a:t>
            </a:r>
            <a:endParaRPr lang="en-US" sz="1800" b="1" u="sng" dirty="0" smtClean="0"/>
          </a:p>
          <a:p>
            <a:pPr lvl="1"/>
            <a:endParaRPr lang="en-US" sz="1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1" y="2247524"/>
            <a:ext cx="3392904" cy="2553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7543800" y="3048000"/>
            <a:ext cx="457200" cy="1447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153400" y="3048000"/>
            <a:ext cx="5334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14" idx="2"/>
            <a:endCxn id="21" idx="0"/>
          </p:cNvCxnSpPr>
          <p:nvPr/>
        </p:nvCxnSpPr>
        <p:spPr>
          <a:xfrm>
            <a:off x="7772400" y="4495800"/>
            <a:ext cx="0" cy="98743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" idx="2"/>
          </p:cNvCxnSpPr>
          <p:nvPr/>
        </p:nvCxnSpPr>
        <p:spPr>
          <a:xfrm>
            <a:off x="8420100" y="3581400"/>
            <a:ext cx="0" cy="1371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991350" y="5483238"/>
            <a:ext cx="1562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 smtClean="0"/>
              <a:t>Type Drop-Down Menu</a:t>
            </a:r>
            <a:endParaRPr lang="en-US" sz="1200" b="1" u="sng" dirty="0"/>
          </a:p>
        </p:txBody>
      </p:sp>
      <p:sp>
        <p:nvSpPr>
          <p:cNvPr id="23" name="TextBox 22"/>
          <p:cNvSpPr txBox="1"/>
          <p:nvPr/>
        </p:nvSpPr>
        <p:spPr>
          <a:xfrm>
            <a:off x="8001000" y="495300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 smtClean="0"/>
              <a:t>Go Button</a:t>
            </a:r>
            <a:endParaRPr lang="en-US" sz="1200" b="1" u="sng" dirty="0"/>
          </a:p>
        </p:txBody>
      </p:sp>
    </p:spTree>
    <p:extLst>
      <p:ext uri="{BB962C8B-B14F-4D97-AF65-F5344CB8AC3E}">
        <p14:creationId xmlns:p14="http://schemas.microsoft.com/office/powerpoint/2010/main" val="350594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810000"/>
            <a:ext cx="2503748" cy="22549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Operator Barcodes</a:t>
            </a:r>
            <a:endParaRPr lang="en-US" sz="3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524000"/>
            <a:ext cx="5562600" cy="4724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Upon completion of the Initial Orientation and Training, 6 Methods of Competency, and Written Exam, staff will be issued a barcode ID to be able to use the GEM Premier 4000.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4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This barcode in embedded with unique identifiers specific to each staff member.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4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u="sng" dirty="0" smtClean="0"/>
              <a:t>NEVER</a:t>
            </a:r>
            <a:r>
              <a:rPr lang="en-US" sz="2400" dirty="0" smtClean="0"/>
              <a:t> share your Barcode ID!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383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Patient Sampling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6140" y="1219200"/>
            <a:ext cx="7619260" cy="48816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For syringe samples, </a:t>
            </a:r>
            <a:r>
              <a:rPr lang="en-US" dirty="0" smtClean="0"/>
              <a:t>(</a:t>
            </a:r>
            <a:r>
              <a:rPr lang="en-US" dirty="0" smtClean="0"/>
              <a:t>RIGHT BEFORE SAMPLING) </a:t>
            </a:r>
            <a:r>
              <a:rPr lang="en-US" dirty="0" smtClean="0"/>
              <a:t>expel </a:t>
            </a:r>
            <a:r>
              <a:rPr lang="en-US" dirty="0" smtClean="0"/>
              <a:t>all air and mix the sample thoroughly by inverting at least 3 to 5 times and roll between palms for at least 15 seconds.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Push out a few drops of the sample onto a gauze pad to ensure there is no clot on the syringe.</a:t>
            </a:r>
          </a:p>
          <a:p>
            <a:endParaRPr lang="en-US" sz="1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429000"/>
            <a:ext cx="3684262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843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6141" y="0"/>
            <a:ext cx="7847859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Patient Sampling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371600"/>
            <a:ext cx="4495060" cy="492210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b="1" dirty="0" smtClean="0"/>
              <a:t>For syringe or ampule sampling</a:t>
            </a:r>
            <a:r>
              <a:rPr lang="en-US" sz="2800" dirty="0" smtClean="0"/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Present the sample by placing it over the end of the sampler.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The sampler should be inserted far enough into the container to allow aspiration but not so far that the sample touches the bottom of the device.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The GEM prompts </a:t>
            </a:r>
            <a:r>
              <a:rPr lang="en-US" b="1" u="sng" dirty="0" smtClean="0"/>
              <a:t>“Present Sample Now”</a:t>
            </a:r>
            <a:r>
              <a:rPr lang="en-US" dirty="0" smtClean="0"/>
              <a:t>. Press OK to begin aspiration.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752600"/>
            <a:ext cx="2743200" cy="2306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4"/>
          <a:stretch/>
        </p:blipFill>
        <p:spPr>
          <a:xfrm>
            <a:off x="5943600" y="4191000"/>
            <a:ext cx="2743200" cy="2306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132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670" y="0"/>
            <a:ext cx="7810130" cy="1143000"/>
          </a:xfrm>
        </p:spPr>
        <p:txBody>
          <a:bodyPr/>
          <a:lstStyle/>
          <a:p>
            <a:r>
              <a:rPr lang="en-US" dirty="0" smtClean="0"/>
              <a:t>Patient 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6140" y="1295400"/>
            <a:ext cx="4114059" cy="53340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 smtClean="0"/>
              <a:t>For capillary tube sampling</a:t>
            </a:r>
            <a:r>
              <a:rPr lang="en-US" dirty="0" smtClean="0"/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the </a:t>
            </a:r>
            <a:r>
              <a:rPr lang="en-US" sz="2000" dirty="0" err="1" smtClean="0"/>
              <a:t>luer</a:t>
            </a:r>
            <a:r>
              <a:rPr lang="en-US" sz="2000" dirty="0" smtClean="0"/>
              <a:t> tip will present just below the home area (the sampler will not extend).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Tilt the tube slightly until the blood is flush with the end of the capillary tube</a:t>
            </a:r>
            <a:r>
              <a:rPr lang="en-US" sz="2000" dirty="0"/>
              <a:t>. Place one end of the capillary tube in the </a:t>
            </a:r>
            <a:r>
              <a:rPr lang="en-US" sz="2000" dirty="0" err="1"/>
              <a:t>luer</a:t>
            </a:r>
            <a:r>
              <a:rPr lang="en-US" sz="2000" dirty="0"/>
              <a:t> tip. </a:t>
            </a:r>
            <a:endParaRPr lang="en-US" sz="20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If there is blood or debris on the outside of the capillary tube, wipe the end prior to placing it in the sampler.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Do not use excessive force. Hold the exposed end of the tube</a:t>
            </a:r>
            <a:r>
              <a:rPr lang="en-US" sz="1800" dirty="0" smtClean="0"/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" t="3771" r="7976" b="14209"/>
          <a:stretch/>
        </p:blipFill>
        <p:spPr>
          <a:xfrm>
            <a:off x="6096000" y="1542473"/>
            <a:ext cx="1981200" cy="20947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29" b="25180"/>
          <a:stretch/>
        </p:blipFill>
        <p:spPr>
          <a:xfrm>
            <a:off x="6096000" y="3911600"/>
            <a:ext cx="1981200" cy="20947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Straight Arrow Connector 6"/>
          <p:cNvCxnSpPr/>
          <p:nvPr/>
        </p:nvCxnSpPr>
        <p:spPr>
          <a:xfrm>
            <a:off x="5105400" y="2133600"/>
            <a:ext cx="10668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953000" y="3810000"/>
            <a:ext cx="1371600" cy="685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82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068" y="28074"/>
            <a:ext cx="7840932" cy="1143000"/>
          </a:xfrm>
        </p:spPr>
        <p:txBody>
          <a:bodyPr/>
          <a:lstStyle/>
          <a:p>
            <a:r>
              <a:rPr lang="en-US" dirty="0" smtClean="0"/>
              <a:t>Patient 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143000"/>
            <a:ext cx="3962400" cy="57150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200" dirty="0"/>
              <a:t>The GEM prompts, “</a:t>
            </a:r>
            <a:r>
              <a:rPr lang="en-US" sz="2200" b="1" u="sng" dirty="0"/>
              <a:t>Present Sample Now</a:t>
            </a:r>
            <a:r>
              <a:rPr lang="en-US" sz="2200" dirty="0"/>
              <a:t>”. Press OK to begin aspiration.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b="1" dirty="0"/>
              <a:t>NOTE</a:t>
            </a:r>
            <a:r>
              <a:rPr lang="en-US" sz="2200" dirty="0"/>
              <a:t>: You must have the sample in place before pressing OK or the GEM will aspirate air and results will be erroneous</a:t>
            </a:r>
            <a:r>
              <a:rPr lang="en-US" sz="2200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200" dirty="0" smtClean="0"/>
              <a:t>The system will aspirate the sample and display a message “</a:t>
            </a:r>
            <a:r>
              <a:rPr lang="en-US" sz="2200" b="1" u="sng" dirty="0" smtClean="0"/>
              <a:t>Aspirating sample</a:t>
            </a:r>
            <a:r>
              <a:rPr lang="en-US" sz="2200" dirty="0" smtClean="0"/>
              <a:t>”.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200" dirty="0" smtClean="0"/>
              <a:t>Immediately remove the sample when you hear the “</a:t>
            </a:r>
            <a:r>
              <a:rPr lang="en-US" sz="2200" b="1" u="sng" dirty="0" smtClean="0"/>
              <a:t>beep-beep</a:t>
            </a:r>
            <a:r>
              <a:rPr lang="en-US" sz="2200" dirty="0"/>
              <a:t>” and “</a:t>
            </a:r>
            <a:r>
              <a:rPr lang="en-US" sz="2200" b="1" u="sng" dirty="0"/>
              <a:t>Remove Sample Now</a:t>
            </a:r>
            <a:r>
              <a:rPr lang="en-US" sz="2200" dirty="0" smtClean="0"/>
              <a:t>” is displayed </a:t>
            </a:r>
            <a:r>
              <a:rPr lang="en-US" sz="2200" dirty="0"/>
              <a:t>on screen. </a:t>
            </a:r>
            <a:endParaRPr lang="en-US" sz="2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" b="15327"/>
          <a:stretch/>
        </p:blipFill>
        <p:spPr>
          <a:xfrm>
            <a:off x="5421745" y="1600200"/>
            <a:ext cx="3271982" cy="2225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7823200" y="1722582"/>
            <a:ext cx="762000" cy="1981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/>
          <a:stretch/>
        </p:blipFill>
        <p:spPr>
          <a:xfrm>
            <a:off x="5421745" y="3962400"/>
            <a:ext cx="3271982" cy="26835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7924800" y="4495800"/>
            <a:ext cx="768927" cy="1371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43600" y="4114800"/>
            <a:ext cx="6858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6934200" y="3557732"/>
            <a:ext cx="484632" cy="53686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Patient Sampling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6140" y="1295400"/>
            <a:ext cx="7847860" cy="5105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100" dirty="0" smtClean="0"/>
              <a:t>The system will perform analysis.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100" dirty="0" smtClean="0"/>
              <a:t>On the next screen </a:t>
            </a:r>
            <a:r>
              <a:rPr lang="en-US" sz="2100" dirty="0" smtClean="0"/>
              <a:t>SCAN in </a:t>
            </a:r>
            <a:r>
              <a:rPr lang="en-US" sz="2100" dirty="0" smtClean="0"/>
              <a:t>the Medical Record Number (MRN</a:t>
            </a:r>
            <a:r>
              <a:rPr lang="en-US" sz="2100" dirty="0" smtClean="0"/>
              <a:t>) BARCODE.</a:t>
            </a:r>
            <a:endParaRPr lang="en-US" sz="21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2100" dirty="0" smtClean="0"/>
              <a:t>Patient’s information will appear. Verify the patient’s information. MRN, Patient’s Full Name and Date of Birth should match the label sticker on the specimen.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107" y="3276600"/>
            <a:ext cx="4495800" cy="32805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ight Arrow 4"/>
          <p:cNvSpPr/>
          <p:nvPr/>
        </p:nvSpPr>
        <p:spPr>
          <a:xfrm>
            <a:off x="2690166" y="4267198"/>
            <a:ext cx="391527" cy="734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94766" y="4154468"/>
            <a:ext cx="1464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 smtClean="0"/>
              <a:t>Enter MRN Here</a:t>
            </a:r>
            <a:endParaRPr lang="en-US" sz="1200" b="1" u="sng" dirty="0"/>
          </a:p>
        </p:txBody>
      </p:sp>
      <p:sp>
        <p:nvSpPr>
          <p:cNvPr id="7" name="Rectangle 6"/>
          <p:cNvSpPr/>
          <p:nvPr/>
        </p:nvSpPr>
        <p:spPr>
          <a:xfrm>
            <a:off x="3140364" y="4102932"/>
            <a:ext cx="1066800" cy="3285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40364" y="4479106"/>
            <a:ext cx="2119746" cy="1388294"/>
          </a:xfrm>
          <a:custGeom>
            <a:avLst/>
            <a:gdLst>
              <a:gd name="connsiteX0" fmla="*/ 0 w 1066800"/>
              <a:gd name="connsiteY0" fmla="*/ 0 h 1388294"/>
              <a:gd name="connsiteX1" fmla="*/ 1066800 w 1066800"/>
              <a:gd name="connsiteY1" fmla="*/ 0 h 1388294"/>
              <a:gd name="connsiteX2" fmla="*/ 1066800 w 1066800"/>
              <a:gd name="connsiteY2" fmla="*/ 1388294 h 1388294"/>
              <a:gd name="connsiteX3" fmla="*/ 0 w 1066800"/>
              <a:gd name="connsiteY3" fmla="*/ 1388294 h 1388294"/>
              <a:gd name="connsiteX4" fmla="*/ 0 w 1066800"/>
              <a:gd name="connsiteY4" fmla="*/ 0 h 1388294"/>
              <a:gd name="connsiteX0" fmla="*/ 0 w 2119746"/>
              <a:gd name="connsiteY0" fmla="*/ 0 h 1388294"/>
              <a:gd name="connsiteX1" fmla="*/ 2119746 w 2119746"/>
              <a:gd name="connsiteY1" fmla="*/ 0 h 1388294"/>
              <a:gd name="connsiteX2" fmla="*/ 1066800 w 2119746"/>
              <a:gd name="connsiteY2" fmla="*/ 1388294 h 1388294"/>
              <a:gd name="connsiteX3" fmla="*/ 0 w 2119746"/>
              <a:gd name="connsiteY3" fmla="*/ 1388294 h 1388294"/>
              <a:gd name="connsiteX4" fmla="*/ 0 w 2119746"/>
              <a:gd name="connsiteY4" fmla="*/ 0 h 1388294"/>
              <a:gd name="connsiteX0" fmla="*/ 0 w 2119746"/>
              <a:gd name="connsiteY0" fmla="*/ 0 h 1388294"/>
              <a:gd name="connsiteX1" fmla="*/ 2119746 w 2119746"/>
              <a:gd name="connsiteY1" fmla="*/ 0 h 1388294"/>
              <a:gd name="connsiteX2" fmla="*/ 1066800 w 2119746"/>
              <a:gd name="connsiteY2" fmla="*/ 1388294 h 1388294"/>
              <a:gd name="connsiteX3" fmla="*/ 0 w 2119746"/>
              <a:gd name="connsiteY3" fmla="*/ 1388294 h 1388294"/>
              <a:gd name="connsiteX4" fmla="*/ 0 w 2119746"/>
              <a:gd name="connsiteY4" fmla="*/ 0 h 1388294"/>
              <a:gd name="connsiteX0" fmla="*/ 0 w 2165439"/>
              <a:gd name="connsiteY0" fmla="*/ 0 h 1388294"/>
              <a:gd name="connsiteX1" fmla="*/ 2119746 w 2165439"/>
              <a:gd name="connsiteY1" fmla="*/ 0 h 1388294"/>
              <a:gd name="connsiteX2" fmla="*/ 2073564 w 2165439"/>
              <a:gd name="connsiteY2" fmla="*/ 1388294 h 1388294"/>
              <a:gd name="connsiteX3" fmla="*/ 0 w 2165439"/>
              <a:gd name="connsiteY3" fmla="*/ 1388294 h 1388294"/>
              <a:gd name="connsiteX4" fmla="*/ 0 w 2165439"/>
              <a:gd name="connsiteY4" fmla="*/ 0 h 1388294"/>
              <a:gd name="connsiteX0" fmla="*/ 0 w 2119746"/>
              <a:gd name="connsiteY0" fmla="*/ 0 h 1388294"/>
              <a:gd name="connsiteX1" fmla="*/ 2119746 w 2119746"/>
              <a:gd name="connsiteY1" fmla="*/ 0 h 1388294"/>
              <a:gd name="connsiteX2" fmla="*/ 2073564 w 2119746"/>
              <a:gd name="connsiteY2" fmla="*/ 1388294 h 1388294"/>
              <a:gd name="connsiteX3" fmla="*/ 0 w 2119746"/>
              <a:gd name="connsiteY3" fmla="*/ 1388294 h 1388294"/>
              <a:gd name="connsiteX4" fmla="*/ 0 w 2119746"/>
              <a:gd name="connsiteY4" fmla="*/ 0 h 1388294"/>
              <a:gd name="connsiteX0" fmla="*/ 0 w 2119746"/>
              <a:gd name="connsiteY0" fmla="*/ 0 h 1388294"/>
              <a:gd name="connsiteX1" fmla="*/ 2119746 w 2119746"/>
              <a:gd name="connsiteY1" fmla="*/ 0 h 1388294"/>
              <a:gd name="connsiteX2" fmla="*/ 2073564 w 2119746"/>
              <a:gd name="connsiteY2" fmla="*/ 1388294 h 1388294"/>
              <a:gd name="connsiteX3" fmla="*/ 0 w 2119746"/>
              <a:gd name="connsiteY3" fmla="*/ 1388294 h 1388294"/>
              <a:gd name="connsiteX4" fmla="*/ 0 w 2119746"/>
              <a:gd name="connsiteY4" fmla="*/ 0 h 1388294"/>
              <a:gd name="connsiteX0" fmla="*/ 0 w 2119746"/>
              <a:gd name="connsiteY0" fmla="*/ 0 h 1388294"/>
              <a:gd name="connsiteX1" fmla="*/ 2119746 w 2119746"/>
              <a:gd name="connsiteY1" fmla="*/ 0 h 1388294"/>
              <a:gd name="connsiteX2" fmla="*/ 2110510 w 2119746"/>
              <a:gd name="connsiteY2" fmla="*/ 1388294 h 1388294"/>
              <a:gd name="connsiteX3" fmla="*/ 0 w 2119746"/>
              <a:gd name="connsiteY3" fmla="*/ 1388294 h 1388294"/>
              <a:gd name="connsiteX4" fmla="*/ 0 w 2119746"/>
              <a:gd name="connsiteY4" fmla="*/ 0 h 1388294"/>
              <a:gd name="connsiteX0" fmla="*/ 0 w 2119746"/>
              <a:gd name="connsiteY0" fmla="*/ 0 h 1388294"/>
              <a:gd name="connsiteX1" fmla="*/ 2119746 w 2119746"/>
              <a:gd name="connsiteY1" fmla="*/ 0 h 1388294"/>
              <a:gd name="connsiteX2" fmla="*/ 2110510 w 2119746"/>
              <a:gd name="connsiteY2" fmla="*/ 1388294 h 1388294"/>
              <a:gd name="connsiteX3" fmla="*/ 0 w 2119746"/>
              <a:gd name="connsiteY3" fmla="*/ 1388294 h 1388294"/>
              <a:gd name="connsiteX4" fmla="*/ 0 w 2119746"/>
              <a:gd name="connsiteY4" fmla="*/ 0 h 1388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746" h="1388294">
                <a:moveTo>
                  <a:pt x="0" y="0"/>
                </a:moveTo>
                <a:lnTo>
                  <a:pt x="2119746" y="0"/>
                </a:lnTo>
                <a:cubicBezTo>
                  <a:pt x="2110509" y="739855"/>
                  <a:pt x="2110509" y="879348"/>
                  <a:pt x="2110510" y="1388294"/>
                </a:cubicBezTo>
                <a:lnTo>
                  <a:pt x="0" y="1388294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678186" y="4835590"/>
            <a:ext cx="415486" cy="8035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82786" y="4697090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 smtClean="0"/>
              <a:t>Verify Patient Info</a:t>
            </a:r>
            <a:endParaRPr lang="en-US" sz="1200" b="1" u="sng" dirty="0"/>
          </a:p>
        </p:txBody>
      </p:sp>
    </p:spTree>
    <p:extLst>
      <p:ext uri="{BB962C8B-B14F-4D97-AF65-F5344CB8AC3E}">
        <p14:creationId xmlns:p14="http://schemas.microsoft.com/office/powerpoint/2010/main" val="165217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Patient Sampling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2560" y="1204648"/>
            <a:ext cx="7009659" cy="47545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100" dirty="0" smtClean="0"/>
              <a:t>Comments can be entered on the Enter Information Screen. Comments may be free-text entries of selected from pre-defined entries.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100" dirty="0" smtClean="0"/>
              <a:t>Wait until results appear on the screen. </a:t>
            </a:r>
            <a:r>
              <a:rPr lang="en-US" sz="2100" b="1" dirty="0" smtClean="0">
                <a:solidFill>
                  <a:srgbClr val="FF0000"/>
                </a:solidFill>
              </a:rPr>
              <a:t>If NO errors occur, results will automatically transmit to LCR (verify in LCR). If errors occur, results will not cross.  Re-draw and retest or call POCT for help.</a:t>
            </a:r>
            <a:endParaRPr lang="en-US" sz="2100" b="1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2100" dirty="0" smtClean="0">
                <a:solidFill>
                  <a:srgbClr val="FF0000"/>
                </a:solidFill>
              </a:rPr>
              <a:t>Only during downtime:  </a:t>
            </a:r>
            <a:r>
              <a:rPr lang="en-US" sz="2100" dirty="0"/>
              <a:t>a</a:t>
            </a:r>
            <a:r>
              <a:rPr lang="en-US" sz="2100" dirty="0" smtClean="0"/>
              <a:t>ttach </a:t>
            </a:r>
            <a:r>
              <a:rPr lang="en-US" sz="2100" dirty="0" smtClean="0"/>
              <a:t>the printed tape on the GEM 4000 POCT Results sheet . Place this results sheet in the patient’s medical chart.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421" y="4343400"/>
            <a:ext cx="1991107" cy="1452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99" r="84658"/>
          <a:stretch/>
        </p:blipFill>
        <p:spPr>
          <a:xfrm>
            <a:off x="3939389" y="5323943"/>
            <a:ext cx="1183074" cy="838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715803" y="5626334"/>
            <a:ext cx="238507" cy="2336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954310" y="5626334"/>
            <a:ext cx="1985079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59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8074"/>
            <a:ext cx="7848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View Results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6140" y="1219200"/>
            <a:ext cx="3961660" cy="51816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To </a:t>
            </a:r>
            <a:r>
              <a:rPr lang="en-US" dirty="0"/>
              <a:t>view sample results, select the </a:t>
            </a:r>
            <a:r>
              <a:rPr lang="en-US" b="1" dirty="0"/>
              <a:t>View Results</a:t>
            </a:r>
            <a:r>
              <a:rPr lang="en-US" dirty="0"/>
              <a:t> tab. </a:t>
            </a:r>
            <a:endParaRPr lang="en-US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Results outside Reference Range are displayed in black text on a yellow background.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Results outside the Critical Values Range are displayed in white text on a red background.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Results outside the Reportable Range are displayed.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00200"/>
            <a:ext cx="3428048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408026"/>
            <a:ext cx="3421333" cy="2687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77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View Results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6140" y="1066800"/>
            <a:ext cx="7847860" cy="495299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Search Patient Results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/>
              <a:t>Select “</a:t>
            </a:r>
            <a:r>
              <a:rPr lang="en-US" sz="2600" b="1" u="sng" dirty="0" smtClean="0"/>
              <a:t>Search Results</a:t>
            </a:r>
            <a:r>
              <a:rPr lang="en-US" sz="2600" dirty="0" smtClean="0"/>
              <a:t>” from the blue drop down Menu.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/>
              <a:t>Scan your barcode to access this feature.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047999"/>
            <a:ext cx="4572000" cy="33987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ight Arrow 4"/>
          <p:cNvSpPr/>
          <p:nvPr/>
        </p:nvSpPr>
        <p:spPr>
          <a:xfrm>
            <a:off x="2438400" y="3962400"/>
            <a:ext cx="533400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2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8074"/>
            <a:ext cx="7848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View Results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6140" y="1219200"/>
            <a:ext cx="7543060" cy="480059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Search Patient Results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500" dirty="0" smtClean="0"/>
              <a:t>Enter search criteria in the Search Criteria area.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500" dirty="0" smtClean="0"/>
              <a:t>Enter Patient ID / MRN.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500" dirty="0" smtClean="0"/>
              <a:t>Date and time frame criteria are required for all searches.</a:t>
            </a:r>
          </a:p>
          <a:p>
            <a:pPr lvl="1"/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382" y="3429000"/>
            <a:ext cx="4191000" cy="31039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429000" y="4343400"/>
            <a:ext cx="9906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43600" y="4980979"/>
            <a:ext cx="1143000" cy="810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600200" y="2667000"/>
            <a:ext cx="228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600200" y="2667000"/>
            <a:ext cx="0" cy="1828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600200" y="4495800"/>
            <a:ext cx="18288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496300" y="3124200"/>
            <a:ext cx="1143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610600" y="3124200"/>
            <a:ext cx="0" cy="226188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086600" y="5386089"/>
            <a:ext cx="15240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10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998" y="0"/>
            <a:ext cx="7859002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View Results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6140" y="1219200"/>
            <a:ext cx="7543060" cy="480059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Search Patient Results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/>
              <a:t>Press the View button to view results.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086" y="2971800"/>
            <a:ext cx="3395242" cy="2514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967182"/>
            <a:ext cx="3368707" cy="2514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419600" y="5181600"/>
            <a:ext cx="4572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980328" y="4372264"/>
            <a:ext cx="506072" cy="18364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0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0053"/>
            <a:ext cx="7848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Before Testing a Patient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Orient yourself to your working area: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Locate the analyzer and cartridge.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Locate testing supplies:</a:t>
            </a:r>
          </a:p>
          <a:p>
            <a:pPr lvl="2"/>
            <a:r>
              <a:rPr lang="en-US" dirty="0" smtClean="0"/>
              <a:t>Ampoule breaker</a:t>
            </a:r>
          </a:p>
          <a:p>
            <a:pPr lvl="2"/>
            <a:r>
              <a:rPr lang="en-US" dirty="0" smtClean="0"/>
              <a:t>Barcode scanner</a:t>
            </a:r>
          </a:p>
          <a:p>
            <a:pPr lvl="2"/>
            <a:r>
              <a:rPr lang="en-US" dirty="0" smtClean="0"/>
              <a:t>GEM CVP</a:t>
            </a:r>
          </a:p>
          <a:p>
            <a:pPr lvl="2"/>
            <a:r>
              <a:rPr lang="en-US" dirty="0" smtClean="0"/>
              <a:t>Printer paper</a:t>
            </a:r>
          </a:p>
          <a:p>
            <a:pPr lvl="2"/>
            <a:r>
              <a:rPr lang="en-US" dirty="0" smtClean="0"/>
              <a:t>Operator manual</a:t>
            </a:r>
          </a:p>
          <a:p>
            <a:pPr lvl="2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590800"/>
            <a:ext cx="2859087" cy="348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21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Cartridge Removal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6140" y="1066800"/>
            <a:ext cx="7771660" cy="5486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500" dirty="0" smtClean="0"/>
              <a:t>The GEM Premier 4000 automatically notifies operators when it is time to remove the cartridge, i.e., when sample capacity or end of the cartridge’s 30-day on-board lifespan has been reached.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500" dirty="0" smtClean="0"/>
              <a:t>In each case the door will automatically open and display a message to the operator to “</a:t>
            </a:r>
            <a:r>
              <a:rPr lang="en-US" sz="2500" b="1" u="sng" dirty="0" smtClean="0"/>
              <a:t>REMOVE CARTRIDGE</a:t>
            </a:r>
            <a:r>
              <a:rPr lang="en-US" sz="2500" dirty="0" smtClean="0"/>
              <a:t>”.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500" dirty="0"/>
              <a:t>Cartridges may be removed prior to maximum onboard use-life or test capacity.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500" dirty="0"/>
              <a:t>Examples are leakage or when the sensor is permanently disabled and its functionality cannot be recovered.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500" dirty="0"/>
              <a:t>Notify a Unit Supervisor or Manager before changing the cartridge.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2924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Cartridge Removal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6140" y="1219200"/>
            <a:ext cx="7314459" cy="48816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Select the blue Menu button.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Press Remove cartridge from the drop down tab.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Enter your password.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268446"/>
            <a:ext cx="3736286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2863596" y="4926445"/>
            <a:ext cx="489204" cy="1789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0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2032"/>
            <a:ext cx="7848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Cartridge Removal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6140" y="1219200"/>
            <a:ext cx="4037859" cy="48816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The system will ask if you want to continue.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Press No to stop and return to the Start New Sample tab or press Yes to continue.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Once you press </a:t>
            </a:r>
            <a:r>
              <a:rPr lang="en-US" b="1" dirty="0"/>
              <a:t>Yes</a:t>
            </a:r>
            <a:r>
              <a:rPr lang="en-US" dirty="0"/>
              <a:t>, the door will click open slightly. Move the door to the left, grasp the cartridge, and pull it gently toward you. Dispose the cartridge in </a:t>
            </a:r>
            <a:r>
              <a:rPr lang="en-US" dirty="0" smtClean="0"/>
              <a:t>a biohazard container.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057401"/>
            <a:ext cx="3588569" cy="28678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34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696" y="1676400"/>
            <a:ext cx="3736286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8074"/>
            <a:ext cx="7848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Shut Down Analyzer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6141" y="1219200"/>
            <a:ext cx="3656859" cy="52578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900" dirty="0" smtClean="0">
                <a:solidFill>
                  <a:srgbClr val="FF0000"/>
                </a:solidFill>
              </a:rPr>
              <a:t>Once </a:t>
            </a:r>
            <a:r>
              <a:rPr lang="en-US" sz="2900" dirty="0">
                <a:solidFill>
                  <a:srgbClr val="FF0000"/>
                </a:solidFill>
              </a:rPr>
              <a:t>the analyzer is shut down, </a:t>
            </a:r>
            <a:r>
              <a:rPr lang="en-US" sz="2900" b="1" u="sng" dirty="0">
                <a:solidFill>
                  <a:srgbClr val="FF0000"/>
                </a:solidFill>
              </a:rPr>
              <a:t>power must be restored within 20 minutes</a:t>
            </a:r>
            <a:r>
              <a:rPr lang="en-US" sz="2900" b="1" dirty="0">
                <a:solidFill>
                  <a:srgbClr val="FF0000"/>
                </a:solidFill>
              </a:rPr>
              <a:t> or </a:t>
            </a:r>
            <a:r>
              <a:rPr lang="en-US" sz="2900" b="1" u="sng" dirty="0">
                <a:solidFill>
                  <a:srgbClr val="FF0000"/>
                </a:solidFill>
              </a:rPr>
              <a:t>the cartridge will have to be removed and thrown away</a:t>
            </a:r>
            <a:r>
              <a:rPr lang="en-US" sz="2900" dirty="0" smtClean="0">
                <a:solidFill>
                  <a:srgbClr val="FF0000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900" dirty="0" smtClean="0"/>
              <a:t>Press the blue Menu button in the upper left while on the Start New Sample tab. Select “Shut Down” from the pull down menu.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900" dirty="0" smtClean="0"/>
              <a:t>Press “Yes” to continue to shut down.</a:t>
            </a:r>
          </a:p>
          <a:p>
            <a:endParaRPr lang="en-US" dirty="0" smtClean="0"/>
          </a:p>
          <a:p>
            <a:endParaRPr lang="en-US" sz="3600" dirty="0"/>
          </a:p>
        </p:txBody>
      </p:sp>
      <p:sp>
        <p:nvSpPr>
          <p:cNvPr id="5" name="Right Arrow 4"/>
          <p:cNvSpPr/>
          <p:nvPr/>
        </p:nvSpPr>
        <p:spPr>
          <a:xfrm rot="10800000">
            <a:off x="5638800" y="4343400"/>
            <a:ext cx="457200" cy="24474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6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6042"/>
            <a:ext cx="7848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Cleaning the Analyzer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143000"/>
            <a:ext cx="6629399" cy="4953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Dampen a soft cleaning cloth with water or mild cleaning solution.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Carefully wipe the face of the touch screen free of fingerprints and other smudges.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Remove any blood or dust for the outer surface of the instrument case using a clean, soft cloth moistened with 10% chlorine bleach.</a:t>
            </a:r>
          </a:p>
        </p:txBody>
      </p:sp>
    </p:spTree>
    <p:extLst>
      <p:ext uri="{BB962C8B-B14F-4D97-AF65-F5344CB8AC3E}">
        <p14:creationId xmlns:p14="http://schemas.microsoft.com/office/powerpoint/2010/main" val="335776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670" y="0"/>
            <a:ext cx="788633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Installing Printer Paper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6141" y="1219200"/>
            <a:ext cx="3504460" cy="53340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Press the tab at the top of the system to release the door.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Open the door 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Place the roll of paper in the compartment so the paper unfurls from the bottom.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Press the door firmly closed.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371600"/>
            <a:ext cx="2057400" cy="1414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21" y="2590800"/>
            <a:ext cx="2101832" cy="1625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505200"/>
            <a:ext cx="1975874" cy="1639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21" y="4724400"/>
            <a:ext cx="2057400" cy="1639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Straight Arrow Connector 8"/>
          <p:cNvCxnSpPr/>
          <p:nvPr/>
        </p:nvCxnSpPr>
        <p:spPr>
          <a:xfrm>
            <a:off x="6624074" y="2455068"/>
            <a:ext cx="614926" cy="516732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624075" y="3581400"/>
            <a:ext cx="691125" cy="394746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487558" y="4724400"/>
            <a:ext cx="614926" cy="516732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2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6042"/>
            <a:ext cx="7848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Ampule Breaker Disposal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6140" y="1219200"/>
            <a:ext cx="7390659" cy="48816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Dispose of filled ampule breakers in a suitable biohazard container.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" b="3299"/>
          <a:stretch/>
        </p:blipFill>
        <p:spPr>
          <a:xfrm>
            <a:off x="3276600" y="3048000"/>
            <a:ext cx="3905250" cy="29201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921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011"/>
            <a:ext cx="7848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Analyzer Repair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295400"/>
            <a:ext cx="7010400" cy="52578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Refer to the GEM 4000 Policy for troubleshooting guide.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If GEM Premier 4000  analyzer is broken or not working, contact Point of Care Testing Services first before attempting to send the analyzer to Instrumentation Laboratory.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>
                <a:solidFill>
                  <a:srgbClr val="FF0000"/>
                </a:solidFill>
              </a:rPr>
              <a:t>Do not request a loaner without POCT Services approval.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18145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-24063"/>
            <a:ext cx="777166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Limitations and Interferences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600" dirty="0" smtClean="0"/>
              <a:t>Please refer to the Policy and Procedures for information about limitations and interferences for the GEM Premier 4000 Blood Gas Analyzer.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1801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362200"/>
            <a:ext cx="7848600" cy="1676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For Further Question or Information Contact POCT Services</a:t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>
                <a:solidFill>
                  <a:srgbClr val="FF0000"/>
                </a:solidFill>
              </a:rPr>
              <a:t>SFGH-POCT.org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62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0"/>
            <a:ext cx="7836568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GEM Premier 4000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6141" y="1574900"/>
            <a:ext cx="4114060" cy="452596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Using the GEM Premier 4000 is considered </a:t>
            </a:r>
            <a:r>
              <a:rPr lang="en-US" sz="2400" b="1" u="sng" dirty="0" smtClean="0"/>
              <a:t>Moderate</a:t>
            </a:r>
            <a:r>
              <a:rPr lang="en-US" sz="2400" dirty="0" smtClean="0"/>
              <a:t> in complexity by the FDA.</a:t>
            </a:r>
          </a:p>
          <a:p>
            <a:pPr marL="342900" lvl="2" indent="-342900">
              <a:buFont typeface="Wingdings" panose="05000000000000000000" pitchFamily="2" charset="2"/>
              <a:buChar char="q"/>
            </a:pPr>
            <a:r>
              <a:rPr lang="en-US" sz="2400" b="1" dirty="0" smtClean="0"/>
              <a:t>Purpose:</a:t>
            </a:r>
            <a:r>
              <a:rPr lang="en-US" sz="2400" dirty="0" smtClean="0"/>
              <a:t>  used to analyze whole blood samples and provide fast, accurate quantitative measurements of whole blood pH, </a:t>
            </a:r>
            <a:r>
              <a:rPr lang="en-US" sz="2400" dirty="0" err="1" smtClean="0"/>
              <a:t>pCO</a:t>
            </a:r>
            <a:r>
              <a:rPr lang="en-US" dirty="0" smtClean="0">
                <a:latin typeface="Calibri"/>
              </a:rPr>
              <a:t>₂</a:t>
            </a:r>
            <a:r>
              <a:rPr lang="en-US" sz="2400" dirty="0" smtClean="0"/>
              <a:t>, </a:t>
            </a:r>
            <a:r>
              <a:rPr lang="en-US" sz="2400" dirty="0" err="1" smtClean="0"/>
              <a:t>pO</a:t>
            </a:r>
            <a:r>
              <a:rPr lang="en-US" dirty="0" smtClean="0">
                <a:latin typeface="Calibri"/>
              </a:rPr>
              <a:t>₂</a:t>
            </a:r>
            <a:r>
              <a:rPr lang="en-US" sz="2400" dirty="0" smtClean="0"/>
              <a:t>, Na</a:t>
            </a:r>
            <a:r>
              <a:rPr lang="en-US" sz="2400" dirty="0" smtClean="0">
                <a:latin typeface="Calibri"/>
              </a:rPr>
              <a:t>⁺</a:t>
            </a:r>
            <a:r>
              <a:rPr lang="en-US" sz="2400" dirty="0" smtClean="0"/>
              <a:t>, K</a:t>
            </a:r>
            <a:r>
              <a:rPr lang="en-US" sz="2400" dirty="0" smtClean="0">
                <a:latin typeface="Calibri"/>
              </a:rPr>
              <a:t>⁺</a:t>
            </a:r>
            <a:r>
              <a:rPr lang="en-US" sz="2400" dirty="0" smtClean="0"/>
              <a:t>, ICA</a:t>
            </a:r>
            <a:r>
              <a:rPr lang="en-US" sz="2400" dirty="0" smtClean="0">
                <a:latin typeface="Calibri"/>
              </a:rPr>
              <a:t>⁺⁺</a:t>
            </a:r>
            <a:r>
              <a:rPr lang="en-US" sz="2400" dirty="0" smtClean="0"/>
              <a:t>, Glucose, Lactate, Hematocrit, and CO-Oximetry</a:t>
            </a:r>
            <a:r>
              <a:rPr lang="en-US" sz="2400" dirty="0" smtClean="0"/>
              <a:t>.(Check your IDA page for your unit’s approved tests.)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455" y="2057400"/>
            <a:ext cx="2677372" cy="33094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33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8486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The GEM Premier 4000 </a:t>
            </a:r>
            <a:br>
              <a:rPr lang="en-US" sz="4000" dirty="0" smtClean="0"/>
            </a:br>
            <a:r>
              <a:rPr lang="en-US" sz="4000" dirty="0" smtClean="0"/>
              <a:t>Consists of: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5577" y="1600200"/>
            <a:ext cx="4190259" cy="475456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GEM Premier 4000 Analyzer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Disposable Cartridge (PAK)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/>
              <a:t>Store at 15-25</a:t>
            </a:r>
            <a:r>
              <a:rPr lang="en-US" sz="2400" dirty="0" smtClean="0">
                <a:latin typeface="Calibri"/>
              </a:rPr>
              <a:t>°</a:t>
            </a:r>
            <a:r>
              <a:rPr lang="en-US" sz="2400" dirty="0" smtClean="0"/>
              <a:t>C.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 Narrow" panose="020B0606020202030204" pitchFamily="34" charset="0"/>
              </a:rPr>
              <a:t>Stable at room temperature until the expiration date listed on the package.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 Narrow" panose="020B0606020202030204" pitchFamily="34" charset="0"/>
              </a:rPr>
              <a:t>Once placed in the instrument, the cartridge is stable for 30 days or when the maximum number of test is used.</a:t>
            </a:r>
            <a:endParaRPr lang="en-US" sz="2400" dirty="0" smtClean="0">
              <a:latin typeface="Calibri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Ampoule Breaker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Barcode Scanner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Arial Narrow" panose="020B0606020202030204" pitchFamily="34" charset="0"/>
              </a:rPr>
              <a:t>Operator Manual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Arial Narrow" panose="020B0606020202030204" pitchFamily="34" charset="0"/>
              </a:rPr>
              <a:t>Printer Paper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981200"/>
            <a:ext cx="1787762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3" t="7138" r="14875" b="22828"/>
          <a:stretch/>
        </p:blipFill>
        <p:spPr>
          <a:xfrm>
            <a:off x="7430025" y="4953000"/>
            <a:ext cx="1364673" cy="16018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1" t="29921" r="6171" b="3768"/>
          <a:stretch/>
        </p:blipFill>
        <p:spPr>
          <a:xfrm>
            <a:off x="5562600" y="3810000"/>
            <a:ext cx="2145036" cy="1707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934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Quality Control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6140" y="1371600"/>
            <a:ext cx="4647460" cy="518159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 smtClean="0"/>
              <a:t>GEM CVP 1 &amp; 2 both with CO-Ox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Used for all </a:t>
            </a:r>
            <a:r>
              <a:rPr lang="en-US" dirty="0" err="1" smtClean="0"/>
              <a:t>analytes</a:t>
            </a:r>
            <a:r>
              <a:rPr lang="en-US" dirty="0" smtClean="0"/>
              <a:t> except hematocrit.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Unopened ampules are stable until the expiration date on the label when stored at 2-8</a:t>
            </a:r>
            <a:r>
              <a:rPr lang="en-US" dirty="0" smtClean="0">
                <a:latin typeface="Calibri"/>
              </a:rPr>
              <a:t>°</a:t>
            </a:r>
            <a:r>
              <a:rPr lang="en-US" dirty="0" smtClean="0">
                <a:latin typeface="Arial Narrow" panose="020B0606020202030204" pitchFamily="34" charset="0"/>
              </a:rPr>
              <a:t>C. If stored at room temperature (</a:t>
            </a:r>
            <a:r>
              <a:rPr lang="en-US" dirty="0" smtClean="0"/>
              <a:t>15-25</a:t>
            </a:r>
            <a:r>
              <a:rPr lang="en-US" dirty="0" smtClean="0">
                <a:latin typeface="Calibri"/>
              </a:rPr>
              <a:t>°</a:t>
            </a:r>
            <a:r>
              <a:rPr lang="en-US" dirty="0" smtClean="0"/>
              <a:t>C) </a:t>
            </a:r>
            <a:r>
              <a:rPr lang="en-US" dirty="0" smtClean="0">
                <a:latin typeface="Arial Narrow" panose="020B0606020202030204" pitchFamily="34" charset="0"/>
              </a:rPr>
              <a:t>stability is up to 8 months from the opening date, up to but not past the expiration date on the label.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Arial Narrow" panose="020B0606020202030204" pitchFamily="34" charset="0"/>
              </a:rPr>
              <a:t>DO NOT FREEZE.</a:t>
            </a:r>
            <a:endParaRPr lang="en-US" b="1" dirty="0" smtClean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6" t="22357" r="18647" b="27945"/>
          <a:stretch/>
        </p:blipFill>
        <p:spPr>
          <a:xfrm>
            <a:off x="6400800" y="1981200"/>
            <a:ext cx="1895838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22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6042"/>
            <a:ext cx="7848600" cy="1143000"/>
          </a:xfrm>
        </p:spPr>
        <p:txBody>
          <a:bodyPr>
            <a:noAutofit/>
          </a:bodyPr>
          <a:lstStyle/>
          <a:p>
            <a:r>
              <a:rPr lang="en-US" sz="4000" dirty="0"/>
              <a:t>Quality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394618"/>
            <a:ext cx="4495059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b="1" dirty="0" smtClean="0"/>
              <a:t>GEM CVP 3 &amp; </a:t>
            </a:r>
            <a:r>
              <a:rPr lang="en-US" sz="3200" b="1" dirty="0"/>
              <a:t>4</a:t>
            </a:r>
            <a:r>
              <a:rPr lang="en-US" sz="3200" b="1" dirty="0" smtClean="0"/>
              <a:t>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 smtClean="0"/>
              <a:t>Used for hematocrit.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 smtClean="0"/>
              <a:t>Unopened ampules are stable until the expiration date on the label when stored at </a:t>
            </a:r>
            <a:r>
              <a:rPr lang="en-US" sz="2800" dirty="0" smtClean="0">
                <a:latin typeface="Arial Narrow" panose="020B0606020202030204" pitchFamily="34" charset="0"/>
              </a:rPr>
              <a:t>room temperature (</a:t>
            </a:r>
            <a:r>
              <a:rPr lang="en-US" sz="2800" dirty="0" smtClean="0"/>
              <a:t>15-25</a:t>
            </a:r>
            <a:r>
              <a:rPr lang="en-US" sz="2800" dirty="0" smtClean="0">
                <a:latin typeface="Calibri"/>
              </a:rPr>
              <a:t>°</a:t>
            </a:r>
            <a:r>
              <a:rPr lang="en-US" sz="2800" dirty="0" smtClean="0"/>
              <a:t>C).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Arial Narrow" panose="020B0606020202030204" pitchFamily="34" charset="0"/>
              </a:rPr>
              <a:t>DO NOT FREEZE.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3200" dirty="0" smtClean="0">
              <a:latin typeface="Arial Narrow" panose="020B0606020202030204" pitchFamily="34" charset="0"/>
            </a:endParaRP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5" t="28283" r="66269" b="27273"/>
          <a:stretch/>
        </p:blipFill>
        <p:spPr>
          <a:xfrm>
            <a:off x="6400800" y="2133600"/>
            <a:ext cx="1736437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894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Quality Control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295400"/>
            <a:ext cx="7315200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000" b="1" dirty="0" smtClean="0"/>
              <a:t>Intelligent Quality Control Management (</a:t>
            </a:r>
            <a:r>
              <a:rPr lang="en-US" sz="3000" b="1" dirty="0" err="1" smtClean="0"/>
              <a:t>iQM</a:t>
            </a:r>
            <a:r>
              <a:rPr lang="en-US" sz="3000" b="1" dirty="0" smtClean="0"/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 smtClean="0"/>
              <a:t>Monitors the performance of the system in real-time.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 smtClean="0"/>
              <a:t>Identifies the potential failure patterns.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 smtClean="0"/>
              <a:t>Automatically performs corrective actions.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 smtClean="0"/>
              <a:t>Automatically documents the failure and the corrective action taken.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953000"/>
            <a:ext cx="2045885" cy="1171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81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FGH BOKEH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FGH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SFGH BOKEH 2</Template>
  <TotalTime>13218</TotalTime>
  <Words>2619</Words>
  <Application>Microsoft Office PowerPoint</Application>
  <PresentationFormat>On-screen Show (4:3)</PresentationFormat>
  <Paragraphs>251</Paragraphs>
  <Slides>49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Arial Narrow</vt:lpstr>
      <vt:lpstr>Calibri</vt:lpstr>
      <vt:lpstr>Courier New</vt:lpstr>
      <vt:lpstr>Wingdings</vt:lpstr>
      <vt:lpstr>Wingdings 2</vt:lpstr>
      <vt:lpstr>SFGH BOKEH 2</vt:lpstr>
      <vt:lpstr>GEM Premier 4000</vt:lpstr>
      <vt:lpstr>Qualified Personnel</vt:lpstr>
      <vt:lpstr>Operator Barcodes</vt:lpstr>
      <vt:lpstr>Before Testing a Patient</vt:lpstr>
      <vt:lpstr>GEM Premier 4000</vt:lpstr>
      <vt:lpstr>The GEM Premier 4000  Consists of:</vt:lpstr>
      <vt:lpstr>Quality Control</vt:lpstr>
      <vt:lpstr>Quality Control</vt:lpstr>
      <vt:lpstr>Quality Control</vt:lpstr>
      <vt:lpstr>Quality Control</vt:lpstr>
      <vt:lpstr>Cartridge Insertion and Warm-Up</vt:lpstr>
      <vt:lpstr>Cartridge Insertion and Warm-Up</vt:lpstr>
      <vt:lpstr>Cartridge Insertion and Warm-Up</vt:lpstr>
      <vt:lpstr>CVP Sampling</vt:lpstr>
      <vt:lpstr>CVP Sampling</vt:lpstr>
      <vt:lpstr>CVP Sampling</vt:lpstr>
      <vt:lpstr>CVP Sampling</vt:lpstr>
      <vt:lpstr>CVP Sampling</vt:lpstr>
      <vt:lpstr>CVP Sampling</vt:lpstr>
      <vt:lpstr>CVP Sampling</vt:lpstr>
      <vt:lpstr>CVP Sampling</vt:lpstr>
      <vt:lpstr>CVP Sampling</vt:lpstr>
      <vt:lpstr>CVP Sampling</vt:lpstr>
      <vt:lpstr>Patient Sampling</vt:lpstr>
      <vt:lpstr>Patient Sampling</vt:lpstr>
      <vt:lpstr>Patient Sampling</vt:lpstr>
      <vt:lpstr>Patient Sampling</vt:lpstr>
      <vt:lpstr>Patient Sampling</vt:lpstr>
      <vt:lpstr>Patient Sampling</vt:lpstr>
      <vt:lpstr>Patient Sampling</vt:lpstr>
      <vt:lpstr>Patient Sampling</vt:lpstr>
      <vt:lpstr>Patient Sampling</vt:lpstr>
      <vt:lpstr>Patient Sampling</vt:lpstr>
      <vt:lpstr>Patient Sampling</vt:lpstr>
      <vt:lpstr>Patient Sampling</vt:lpstr>
      <vt:lpstr>View Results</vt:lpstr>
      <vt:lpstr>View Results</vt:lpstr>
      <vt:lpstr>View Results</vt:lpstr>
      <vt:lpstr>View Results</vt:lpstr>
      <vt:lpstr>Cartridge Removal</vt:lpstr>
      <vt:lpstr>Cartridge Removal</vt:lpstr>
      <vt:lpstr>Cartridge Removal</vt:lpstr>
      <vt:lpstr>Shut Down Analyzer</vt:lpstr>
      <vt:lpstr>Cleaning the Analyzer</vt:lpstr>
      <vt:lpstr>Installing Printer Paper</vt:lpstr>
      <vt:lpstr>Ampule Breaker Disposal</vt:lpstr>
      <vt:lpstr>Analyzer Repair</vt:lpstr>
      <vt:lpstr>Limitations and Interferences</vt:lpstr>
      <vt:lpstr>For Further Question or Information Contact POCT Services  SFGH-POCT.org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 Premier 4000</dc:title>
  <dc:creator>Francis</dc:creator>
  <cp:lastModifiedBy>Tolman-Salinas, Caroline E</cp:lastModifiedBy>
  <cp:revision>139</cp:revision>
  <cp:lastPrinted>2018-07-19T18:36:43Z</cp:lastPrinted>
  <dcterms:created xsi:type="dcterms:W3CDTF">2014-10-28T16:02:32Z</dcterms:created>
  <dcterms:modified xsi:type="dcterms:W3CDTF">2018-07-19T19:02:15Z</dcterms:modified>
</cp:coreProperties>
</file>