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259" r:id="rId3"/>
    <p:sldId id="260" r:id="rId4"/>
    <p:sldId id="265" r:id="rId5"/>
    <p:sldId id="266" r:id="rId6"/>
    <p:sldId id="268" r:id="rId7"/>
    <p:sldId id="269" r:id="rId8"/>
    <p:sldId id="270" r:id="rId9"/>
    <p:sldId id="274" r:id="rId10"/>
    <p:sldId id="273" r:id="rId11"/>
    <p:sldId id="284" r:id="rId12"/>
    <p:sldId id="280" r:id="rId13"/>
    <p:sldId id="282" r:id="rId14"/>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80" d="100"/>
          <a:sy n="80" d="100"/>
        </p:scale>
        <p:origin x="198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EC5BA2EC-1E90-421D-9225-4CFE8BE2B988}" type="datetimeFigureOut">
              <a:rPr lang="en-US" smtClean="0"/>
              <a:t>1/13/2022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56B4157-71EC-4923-8AB6-DEEE19DE9862}" type="slidenum">
              <a:rPr lang="en-US" smtClean="0"/>
              <a:t>‹#›</a:t>
            </a:fld>
            <a:endParaRPr lang="en-US"/>
          </a:p>
        </p:txBody>
      </p:sp>
    </p:spTree>
    <p:extLst>
      <p:ext uri="{BB962C8B-B14F-4D97-AF65-F5344CB8AC3E}">
        <p14:creationId xmlns:p14="http://schemas.microsoft.com/office/powerpoint/2010/main" val="209455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a:t>
            </a:fld>
            <a:endParaRPr lang="en-US"/>
          </a:p>
        </p:txBody>
      </p:sp>
    </p:spTree>
    <p:extLst>
      <p:ext uri="{BB962C8B-B14F-4D97-AF65-F5344CB8AC3E}">
        <p14:creationId xmlns:p14="http://schemas.microsoft.com/office/powerpoint/2010/main" val="394655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6FF15D7-F6D0-49C5-846B-3FB3893A2205}" type="datetime1">
              <a:rPr lang="en-US" smtClean="0"/>
              <a:t>1/13/2022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514D476-D85C-41DC-B299-8D83650899E1}" type="datetime1">
              <a:rPr lang="en-US" smtClean="0"/>
              <a:t>1/13/2022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797985F-8BCF-4A97-BA61-F8C852981164}" type="datetime1">
              <a:rPr lang="en-US" smtClean="0"/>
              <a:t>1/13/2022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custGeom>
            <a:avLst/>
            <a:gdLst/>
            <a:ahLst/>
            <a:cxnLst/>
            <a:rect l="l" t="t" r="r" b="b"/>
            <a:pathLst>
              <a:path w="9144000" h="6858000">
                <a:moveTo>
                  <a:pt x="9144000" y="6858000"/>
                </a:moveTo>
                <a:lnTo>
                  <a:pt x="0" y="6858000"/>
                </a:lnTo>
                <a:lnTo>
                  <a:pt x="0" y="0"/>
                </a:lnTo>
                <a:lnTo>
                  <a:pt x="9144000" y="0"/>
                </a:lnTo>
                <a:lnTo>
                  <a:pt x="9144000" y="6858000"/>
                </a:lnTo>
                <a:close/>
              </a:path>
            </a:pathLst>
          </a:custGeom>
          <a:solidFill>
            <a:srgbClr val="004F7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93A578A-3754-4232-B2C5-37AC20FB53A3}" type="datetime1">
              <a:rPr lang="en-US" smtClean="0"/>
              <a:t>1/13/2022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39834" y="2460405"/>
            <a:ext cx="2395233" cy="272704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DECFC6E-2325-47B5-B75D-F86C3F394759}" type="datetime1">
              <a:rPr lang="en-US" smtClean="0"/>
              <a:t>1/13/2022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7517" y="3401040"/>
            <a:ext cx="4055745" cy="696595"/>
          </a:xfrm>
          <a:prstGeom prst="rect">
            <a:avLst/>
          </a:prstGeom>
        </p:spPr>
        <p:txBody>
          <a:bodyPr wrap="square" lIns="0" tIns="0" rIns="0" bIns="0">
            <a:spAutoFit/>
          </a:bodyPr>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a:xfrm>
            <a:off x="792433" y="1424373"/>
            <a:ext cx="8223884" cy="2874010"/>
          </a:xfrm>
          <a:prstGeom prst="rect">
            <a:avLst/>
          </a:prstGeom>
        </p:spPr>
        <p:txBody>
          <a:bodyPr wrap="square" lIns="0" tIns="0" rIns="0" bIns="0">
            <a:spAutoFit/>
          </a:bodyPr>
          <a:lstStyle>
            <a:lvl1pPr>
              <a:defRPr sz="1800" b="1" i="0">
                <a:solidFill>
                  <a:schemeClr val="tx1"/>
                </a:solidFill>
                <a:latin typeface="Georgia"/>
                <a:cs typeface="Georgia"/>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A103D3CD-805A-41A8-BC49-C99F3A632770}" type="datetime1">
              <a:rPr lang="en-US" smtClean="0"/>
              <a:t>1/13/2022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6641939"/>
            <a:ext cx="9144000" cy="462280"/>
          </a:xfrm>
          <a:prstGeom prst="rect">
            <a:avLst/>
          </a:prstGeom>
          <a:solidFill>
            <a:srgbClr val="BF0000"/>
          </a:solidFill>
        </p:spPr>
        <p:txBody>
          <a:bodyPr vert="horz" wrap="square" lIns="0" tIns="34925" rIns="0" bIns="0" rtlCol="0">
            <a:spAutoFit/>
          </a:bodyPr>
          <a:lstStyle/>
          <a:p>
            <a:pPr marL="3175" algn="ctr">
              <a:lnSpc>
                <a:spcPct val="100000"/>
              </a:lnSpc>
              <a:spcBef>
                <a:spcPts val="275"/>
              </a:spcBef>
            </a:pPr>
            <a:r>
              <a:rPr sz="2400" dirty="0">
                <a:solidFill>
                  <a:srgbClr val="FFFFFF"/>
                </a:solidFill>
                <a:latin typeface="Georgia"/>
                <a:cs typeface="Georgia"/>
              </a:rPr>
              <a:t>Emergency </a:t>
            </a:r>
            <a:r>
              <a:rPr sz="2400" spc="-5" dirty="0">
                <a:solidFill>
                  <a:srgbClr val="FFFFFF"/>
                </a:solidFill>
                <a:latin typeface="Georgia"/>
                <a:cs typeface="Georgia"/>
              </a:rPr>
              <a:t>Use Authorization Granted by</a:t>
            </a:r>
            <a:r>
              <a:rPr sz="2400" spc="-40" dirty="0">
                <a:solidFill>
                  <a:srgbClr val="FFFFFF"/>
                </a:solidFill>
                <a:latin typeface="Georgia"/>
                <a:cs typeface="Georgia"/>
              </a:rPr>
              <a:t> </a:t>
            </a:r>
            <a:r>
              <a:rPr sz="2400" dirty="0">
                <a:solidFill>
                  <a:srgbClr val="FFFFFF"/>
                </a:solidFill>
                <a:latin typeface="Georgia"/>
                <a:cs typeface="Georgia"/>
              </a:rPr>
              <a:t>FDA</a:t>
            </a:r>
            <a:endParaRPr sz="2400">
              <a:latin typeface="Georgia"/>
              <a:cs typeface="Georgia"/>
            </a:endParaRPr>
          </a:p>
        </p:txBody>
      </p:sp>
      <p:pic>
        <p:nvPicPr>
          <p:cNvPr id="10" name="Picture 9">
            <a:extLst>
              <a:ext uri="{FF2B5EF4-FFF2-40B4-BE49-F238E27FC236}">
                <a16:creationId xmlns:a16="http://schemas.microsoft.com/office/drawing/2014/main" xmlns="" id="{C6ADC86C-AD88-4F84-A7C1-060C5C9B555E}"/>
              </a:ext>
            </a:extLst>
          </p:cNvPr>
          <p:cNvPicPr>
            <a:picLocks noChangeAspect="1"/>
          </p:cNvPicPr>
          <p:nvPr/>
        </p:nvPicPr>
        <p:blipFill>
          <a:blip r:embed="rId3"/>
          <a:stretch>
            <a:fillRect/>
          </a:stretch>
        </p:blipFill>
        <p:spPr>
          <a:xfrm>
            <a:off x="4870048" y="526020"/>
            <a:ext cx="4191000" cy="1181100"/>
          </a:xfrm>
          <a:prstGeom prst="rect">
            <a:avLst/>
          </a:prstGeom>
        </p:spPr>
      </p:pic>
      <p:pic>
        <p:nvPicPr>
          <p:cNvPr id="12" name="Picture 11">
            <a:extLst>
              <a:ext uri="{FF2B5EF4-FFF2-40B4-BE49-F238E27FC236}">
                <a16:creationId xmlns:a16="http://schemas.microsoft.com/office/drawing/2014/main" xmlns="" id="{A19BF015-33F5-4FA5-B2DB-45C237A566E5}"/>
              </a:ext>
            </a:extLst>
          </p:cNvPr>
          <p:cNvPicPr>
            <a:picLocks noChangeAspect="1"/>
          </p:cNvPicPr>
          <p:nvPr/>
        </p:nvPicPr>
        <p:blipFill>
          <a:blip r:embed="rId4"/>
          <a:stretch>
            <a:fillRect/>
          </a:stretch>
        </p:blipFill>
        <p:spPr>
          <a:xfrm>
            <a:off x="228600" y="1254976"/>
            <a:ext cx="4876800" cy="4282831"/>
          </a:xfrm>
          <a:prstGeom prst="rect">
            <a:avLst/>
          </a:prstGeom>
        </p:spPr>
      </p:pic>
      <p:sp>
        <p:nvSpPr>
          <p:cNvPr id="13" name="TextBox 12">
            <a:extLst>
              <a:ext uri="{FF2B5EF4-FFF2-40B4-BE49-F238E27FC236}">
                <a16:creationId xmlns:a16="http://schemas.microsoft.com/office/drawing/2014/main" xmlns="" id="{7EDFDED6-A1F5-4FFC-BF36-C664EB59EF41}"/>
              </a:ext>
            </a:extLst>
          </p:cNvPr>
          <p:cNvSpPr txBox="1"/>
          <p:nvPr/>
        </p:nvSpPr>
        <p:spPr>
          <a:xfrm>
            <a:off x="5410200" y="2125351"/>
            <a:ext cx="4419600" cy="1754326"/>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COVID-19 Antigen Home Test</a:t>
            </a:r>
          </a:p>
          <a:p>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4078FC47-62C4-4BC5-8835-66618FA9D7C5}"/>
              </a:ext>
            </a:extLst>
          </p:cNvPr>
          <p:cNvSpPr txBox="1"/>
          <p:nvPr/>
        </p:nvSpPr>
        <p:spPr>
          <a:xfrm>
            <a:off x="3276600" y="5309707"/>
            <a:ext cx="5981700" cy="646331"/>
          </a:xfrm>
          <a:prstGeom prst="rect">
            <a:avLst/>
          </a:prstGeom>
          <a:noFill/>
        </p:spPr>
        <p:txBody>
          <a:bodyPr wrap="squar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Overview and Training</a:t>
            </a:r>
          </a:p>
        </p:txBody>
      </p:sp>
      <p:sp>
        <p:nvSpPr>
          <p:cNvPr id="2" name="TextBox 1"/>
          <p:cNvSpPr txBox="1"/>
          <p:nvPr/>
        </p:nvSpPr>
        <p:spPr>
          <a:xfrm>
            <a:off x="409074" y="7201402"/>
            <a:ext cx="3172326" cy="369332"/>
          </a:xfrm>
          <a:prstGeom prst="rect">
            <a:avLst/>
          </a:prstGeom>
          <a:noFill/>
        </p:spPr>
        <p:txBody>
          <a:bodyPr wrap="square" rtlCol="0">
            <a:spAutoFit/>
          </a:bodyPr>
          <a:lstStyle/>
          <a:p>
            <a:r>
              <a:rPr lang="en-US" dirty="0" smtClean="0"/>
              <a:t>Created by Carol Taniguchi, PNP</a:t>
            </a:r>
            <a:endParaRPr lang="en-US" dirty="0"/>
          </a:p>
        </p:txBody>
      </p:sp>
      <p:sp>
        <p:nvSpPr>
          <p:cNvPr id="8" name="TextBox 7"/>
          <p:cNvSpPr txBox="1"/>
          <p:nvPr/>
        </p:nvSpPr>
        <p:spPr>
          <a:xfrm>
            <a:off x="8305800" y="7201402"/>
            <a:ext cx="1295400" cy="369332"/>
          </a:xfrm>
          <a:prstGeom prst="rect">
            <a:avLst/>
          </a:prstGeom>
          <a:noFill/>
        </p:spPr>
        <p:txBody>
          <a:bodyPr wrap="square" rtlCol="0">
            <a:spAutoFit/>
          </a:bodyPr>
          <a:lstStyle/>
          <a:p>
            <a:pPr algn="r"/>
            <a:r>
              <a:rPr lang="en-US" dirty="0" smtClean="0"/>
              <a:t>01/13/2022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20851" y="6813803"/>
            <a:ext cx="2891155" cy="365760"/>
          </a:xfrm>
          <a:custGeom>
            <a:avLst/>
            <a:gdLst/>
            <a:ahLst/>
            <a:cxnLst/>
            <a:rect l="l" t="t" r="r" b="b"/>
            <a:pathLst>
              <a:path w="2891154" h="365759">
                <a:moveTo>
                  <a:pt x="2891028" y="365760"/>
                </a:moveTo>
                <a:lnTo>
                  <a:pt x="0" y="365760"/>
                </a:lnTo>
                <a:lnTo>
                  <a:pt x="0" y="0"/>
                </a:lnTo>
                <a:lnTo>
                  <a:pt x="2891028" y="0"/>
                </a:lnTo>
                <a:lnTo>
                  <a:pt x="2891028"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4596239" y="593421"/>
            <a:ext cx="5291617" cy="412934"/>
          </a:xfrm>
          <a:prstGeom prst="rect">
            <a:avLst/>
          </a:prstGeom>
        </p:spPr>
        <p:txBody>
          <a:bodyPr vert="horz" wrap="square" lIns="0" tIns="12700" rIns="0" bIns="0" rtlCol="0">
            <a:spAutoFit/>
          </a:bodyPr>
          <a:lstStyle/>
          <a:p>
            <a:pPr marL="38100">
              <a:lnSpc>
                <a:spcPct val="100000"/>
              </a:lnSpc>
              <a:spcBef>
                <a:spcPts val="100"/>
              </a:spcBef>
            </a:pPr>
            <a:r>
              <a:rPr lang="en-US" sz="2600" dirty="0"/>
              <a:t>COVID</a:t>
            </a:r>
            <a:endParaRPr sz="2600" dirty="0"/>
          </a:p>
        </p:txBody>
      </p:sp>
      <p:sp>
        <p:nvSpPr>
          <p:cNvPr id="6" name="Slide Number Placeholder 5">
            <a:extLst>
              <a:ext uri="{FF2B5EF4-FFF2-40B4-BE49-F238E27FC236}">
                <a16:creationId xmlns:a16="http://schemas.microsoft.com/office/drawing/2014/main" xmlns="" id="{41D03C11-2033-4F33-A365-AFB5E51DBAEF}"/>
              </a:ext>
            </a:extLst>
          </p:cNvPr>
          <p:cNvSpPr>
            <a:spLocks noGrp="1"/>
          </p:cNvSpPr>
          <p:nvPr>
            <p:ph type="sldNum" sz="quarter" idx="7"/>
          </p:nvPr>
        </p:nvSpPr>
        <p:spPr/>
        <p:txBody>
          <a:bodyPr/>
          <a:lstStyle/>
          <a:p>
            <a:fld id="{B6F15528-21DE-4FAA-801E-634DDDAF4B2B}" type="slidenum">
              <a:rPr lang="en-US" smtClean="0"/>
              <a:t>10</a:t>
            </a:fld>
            <a:endParaRPr lang="en-US"/>
          </a:p>
        </p:txBody>
      </p:sp>
      <p:grpSp>
        <p:nvGrpSpPr>
          <p:cNvPr id="10" name="Group 9">
            <a:extLst>
              <a:ext uri="{FF2B5EF4-FFF2-40B4-BE49-F238E27FC236}">
                <a16:creationId xmlns:a16="http://schemas.microsoft.com/office/drawing/2014/main" xmlns="" id="{1469C949-E60D-4A2E-9BB7-DC33BE520CA4}"/>
              </a:ext>
            </a:extLst>
          </p:cNvPr>
          <p:cNvGrpSpPr/>
          <p:nvPr/>
        </p:nvGrpSpPr>
        <p:grpSpPr>
          <a:xfrm>
            <a:off x="703489" y="57405"/>
            <a:ext cx="8840416" cy="945008"/>
            <a:chOff x="703489" y="169018"/>
            <a:chExt cx="8840416" cy="945008"/>
          </a:xfrm>
        </p:grpSpPr>
        <p:pic>
          <p:nvPicPr>
            <p:cNvPr id="7" name="Picture 6">
              <a:extLst>
                <a:ext uri="{FF2B5EF4-FFF2-40B4-BE49-F238E27FC236}">
                  <a16:creationId xmlns:a16="http://schemas.microsoft.com/office/drawing/2014/main" xmlns="" id="{8A61E57E-978E-4BB7-983F-BD979C981936}"/>
                </a:ext>
              </a:extLst>
            </p:cNvPr>
            <p:cNvPicPr>
              <a:picLocks noChangeAspect="1"/>
            </p:cNvPicPr>
            <p:nvPr/>
          </p:nvPicPr>
          <p:blipFill>
            <a:blip r:embed="rId2"/>
            <a:stretch>
              <a:fillRect/>
            </a:stretch>
          </p:blipFill>
          <p:spPr>
            <a:xfrm>
              <a:off x="703489" y="169018"/>
              <a:ext cx="3277768" cy="945008"/>
            </a:xfrm>
            <a:prstGeom prst="rect">
              <a:avLst/>
            </a:prstGeom>
          </p:spPr>
        </p:pic>
        <p:sp>
          <p:nvSpPr>
            <p:cNvPr id="9" name="TextBox 8">
              <a:extLst>
                <a:ext uri="{FF2B5EF4-FFF2-40B4-BE49-F238E27FC236}">
                  <a16:creationId xmlns:a16="http://schemas.microsoft.com/office/drawing/2014/main" xmlns="" id="{04C6C872-733C-4950-AA26-59049E074CEC}"/>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pic>
        <p:nvPicPr>
          <p:cNvPr id="13" name="Picture 12">
            <a:extLst>
              <a:ext uri="{FF2B5EF4-FFF2-40B4-BE49-F238E27FC236}">
                <a16:creationId xmlns:a16="http://schemas.microsoft.com/office/drawing/2014/main" xmlns="" id="{BF67903C-8E16-4194-B45C-BD93BE169595}"/>
              </a:ext>
            </a:extLst>
          </p:cNvPr>
          <p:cNvPicPr>
            <a:picLocks noChangeAspect="1"/>
          </p:cNvPicPr>
          <p:nvPr/>
        </p:nvPicPr>
        <p:blipFill>
          <a:blip r:embed="rId3"/>
          <a:stretch>
            <a:fillRect/>
          </a:stretch>
        </p:blipFill>
        <p:spPr>
          <a:xfrm>
            <a:off x="385437" y="1160742"/>
            <a:ext cx="9144000" cy="5987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C4693480-0BBF-4933-BC75-C704D0FF4562}"/>
              </a:ext>
            </a:extLst>
          </p:cNvPr>
          <p:cNvSpPr>
            <a:spLocks noGrp="1"/>
          </p:cNvSpPr>
          <p:nvPr>
            <p:ph type="sldNum" sz="quarter" idx="7"/>
          </p:nvPr>
        </p:nvSpPr>
        <p:spPr/>
        <p:txBody>
          <a:bodyPr/>
          <a:lstStyle/>
          <a:p>
            <a:fld id="{B6F15528-21DE-4FAA-801E-634DDDAF4B2B}" type="slidenum">
              <a:rPr lang="en-US" smtClean="0"/>
              <a:t>11</a:t>
            </a:fld>
            <a:endParaRPr lang="en-US"/>
          </a:p>
        </p:txBody>
      </p:sp>
      <p:grpSp>
        <p:nvGrpSpPr>
          <p:cNvPr id="12" name="Group 11">
            <a:extLst>
              <a:ext uri="{FF2B5EF4-FFF2-40B4-BE49-F238E27FC236}">
                <a16:creationId xmlns:a16="http://schemas.microsoft.com/office/drawing/2014/main" xmlns="" id="{9D73F1FA-1A86-45AF-A4FD-63448A87A3FB}"/>
              </a:ext>
            </a:extLst>
          </p:cNvPr>
          <p:cNvGrpSpPr/>
          <p:nvPr/>
        </p:nvGrpSpPr>
        <p:grpSpPr>
          <a:xfrm>
            <a:off x="703489" y="6972"/>
            <a:ext cx="8840416" cy="945008"/>
            <a:chOff x="703489" y="169018"/>
            <a:chExt cx="8840416" cy="945008"/>
          </a:xfrm>
        </p:grpSpPr>
        <p:pic>
          <p:nvPicPr>
            <p:cNvPr id="13" name="Picture 12">
              <a:extLst>
                <a:ext uri="{FF2B5EF4-FFF2-40B4-BE49-F238E27FC236}">
                  <a16:creationId xmlns:a16="http://schemas.microsoft.com/office/drawing/2014/main" xmlns="" id="{9FD4FECC-A89B-4F9B-B1CE-18C6A7ABC47A}"/>
                </a:ext>
              </a:extLst>
            </p:cNvPr>
            <p:cNvPicPr>
              <a:picLocks noChangeAspect="1"/>
            </p:cNvPicPr>
            <p:nvPr/>
          </p:nvPicPr>
          <p:blipFill>
            <a:blip r:embed="rId2"/>
            <a:stretch>
              <a:fillRect/>
            </a:stretch>
          </p:blipFill>
          <p:spPr>
            <a:xfrm>
              <a:off x="703489" y="169018"/>
              <a:ext cx="3277768" cy="945008"/>
            </a:xfrm>
            <a:prstGeom prst="rect">
              <a:avLst/>
            </a:prstGeom>
          </p:spPr>
        </p:pic>
        <p:sp>
          <p:nvSpPr>
            <p:cNvPr id="14" name="TextBox 13">
              <a:extLst>
                <a:ext uri="{FF2B5EF4-FFF2-40B4-BE49-F238E27FC236}">
                  <a16:creationId xmlns:a16="http://schemas.microsoft.com/office/drawing/2014/main" xmlns="" id="{EFE48615-5069-4016-8BF8-BFFF56FDD4E0}"/>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
        <p:nvSpPr>
          <p:cNvPr id="17" name="TextBox 16">
            <a:extLst>
              <a:ext uri="{FF2B5EF4-FFF2-40B4-BE49-F238E27FC236}">
                <a16:creationId xmlns:a16="http://schemas.microsoft.com/office/drawing/2014/main" xmlns="" id="{87E51BD5-9A70-4266-A67D-7377DBBF68CA}"/>
              </a:ext>
            </a:extLst>
          </p:cNvPr>
          <p:cNvSpPr txBox="1"/>
          <p:nvPr/>
        </p:nvSpPr>
        <p:spPr>
          <a:xfrm>
            <a:off x="838200" y="899452"/>
            <a:ext cx="5410200" cy="523220"/>
          </a:xfrm>
          <a:prstGeom prst="rect">
            <a:avLst/>
          </a:prstGeom>
          <a:noFill/>
        </p:spPr>
        <p:txBody>
          <a:bodyPr wrap="square" rtlCol="0">
            <a:spAutoFit/>
          </a:bodyPr>
          <a:lstStyle/>
          <a:p>
            <a:r>
              <a:rPr lang="en-US"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Test Procedures</a:t>
            </a:r>
          </a:p>
        </p:txBody>
      </p:sp>
      <p:sp>
        <p:nvSpPr>
          <p:cNvPr id="3" name="Rectangle 2"/>
          <p:cNvSpPr/>
          <p:nvPr/>
        </p:nvSpPr>
        <p:spPr>
          <a:xfrm>
            <a:off x="3575384" y="2447407"/>
            <a:ext cx="2923364" cy="369332"/>
          </a:xfrm>
          <a:prstGeom prst="rect">
            <a:avLst/>
          </a:prstGeom>
        </p:spPr>
        <p:txBody>
          <a:bodyPr wrap="none">
            <a:spAutoFit/>
          </a:bodyPr>
          <a:lstStyle/>
          <a:p>
            <a:r>
              <a:rPr lang="en-US" dirty="0"/>
              <a:t>https://youtu.be/9ShFIzJtaT8</a:t>
            </a:r>
          </a:p>
        </p:txBody>
      </p:sp>
    </p:spTree>
    <p:extLst>
      <p:ext uri="{BB962C8B-B14F-4D97-AF65-F5344CB8AC3E}">
        <p14:creationId xmlns:p14="http://schemas.microsoft.com/office/powerpoint/2010/main" val="51241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878193" y="998929"/>
            <a:ext cx="4151007"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Result</a:t>
            </a:r>
            <a:r>
              <a:rPr sz="2800" spc="-6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Interpretation</a:t>
            </a:r>
          </a:p>
        </p:txBody>
      </p:sp>
      <p:sp>
        <p:nvSpPr>
          <p:cNvPr id="11" name="Slide Number Placeholder 10">
            <a:extLst>
              <a:ext uri="{FF2B5EF4-FFF2-40B4-BE49-F238E27FC236}">
                <a16:creationId xmlns:a16="http://schemas.microsoft.com/office/drawing/2014/main" xmlns="" id="{F3B9B990-CF89-4CD0-B1B4-A6683DE04C85}"/>
              </a:ext>
            </a:extLst>
          </p:cNvPr>
          <p:cNvSpPr>
            <a:spLocks noGrp="1"/>
          </p:cNvSpPr>
          <p:nvPr>
            <p:ph type="sldNum" sz="quarter" idx="7"/>
          </p:nvPr>
        </p:nvSpPr>
        <p:spPr/>
        <p:txBody>
          <a:bodyPr/>
          <a:lstStyle/>
          <a:p>
            <a:fld id="{B6F15528-21DE-4FAA-801E-634DDDAF4B2B}" type="slidenum">
              <a:rPr lang="en-US" smtClean="0"/>
              <a:t>12</a:t>
            </a:fld>
            <a:endParaRPr lang="en-US"/>
          </a:p>
        </p:txBody>
      </p:sp>
      <p:grpSp>
        <p:nvGrpSpPr>
          <p:cNvPr id="12" name="Group 11">
            <a:extLst>
              <a:ext uri="{FF2B5EF4-FFF2-40B4-BE49-F238E27FC236}">
                <a16:creationId xmlns:a16="http://schemas.microsoft.com/office/drawing/2014/main" xmlns="" id="{A708C481-0302-489C-9E1B-7DB6D8DDD0DE}"/>
              </a:ext>
            </a:extLst>
          </p:cNvPr>
          <p:cNvGrpSpPr/>
          <p:nvPr/>
        </p:nvGrpSpPr>
        <p:grpSpPr>
          <a:xfrm>
            <a:off x="703489" y="-7910"/>
            <a:ext cx="8840416" cy="945008"/>
            <a:chOff x="703489" y="169018"/>
            <a:chExt cx="8840416" cy="945008"/>
          </a:xfrm>
        </p:grpSpPr>
        <p:pic>
          <p:nvPicPr>
            <p:cNvPr id="13" name="Picture 12">
              <a:extLst>
                <a:ext uri="{FF2B5EF4-FFF2-40B4-BE49-F238E27FC236}">
                  <a16:creationId xmlns:a16="http://schemas.microsoft.com/office/drawing/2014/main" xmlns="" id="{8CC4D49D-F08F-41B1-BCBC-C64B70D18A79}"/>
                </a:ext>
              </a:extLst>
            </p:cNvPr>
            <p:cNvPicPr>
              <a:picLocks noChangeAspect="1"/>
            </p:cNvPicPr>
            <p:nvPr/>
          </p:nvPicPr>
          <p:blipFill>
            <a:blip r:embed="rId2"/>
            <a:stretch>
              <a:fillRect/>
            </a:stretch>
          </p:blipFill>
          <p:spPr>
            <a:xfrm>
              <a:off x="703489" y="169018"/>
              <a:ext cx="3277768" cy="945008"/>
            </a:xfrm>
            <a:prstGeom prst="rect">
              <a:avLst/>
            </a:prstGeom>
          </p:spPr>
        </p:pic>
        <p:sp>
          <p:nvSpPr>
            <p:cNvPr id="14" name="TextBox 13">
              <a:extLst>
                <a:ext uri="{FF2B5EF4-FFF2-40B4-BE49-F238E27FC236}">
                  <a16:creationId xmlns:a16="http://schemas.microsoft.com/office/drawing/2014/main" xmlns="" id="{E43D5F1C-4B98-4E76-8D3A-1CCE6C2D2EBE}"/>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graphicFrame>
        <p:nvGraphicFramePr>
          <p:cNvPr id="20" name="Table 20">
            <a:extLst>
              <a:ext uri="{FF2B5EF4-FFF2-40B4-BE49-F238E27FC236}">
                <a16:creationId xmlns:a16="http://schemas.microsoft.com/office/drawing/2014/main" xmlns="" id="{DE6F756A-3155-415C-86F2-ED19195F2B48}"/>
              </a:ext>
            </a:extLst>
          </p:cNvPr>
          <p:cNvGraphicFramePr>
            <a:graphicFrameLocks noGrp="1"/>
          </p:cNvGraphicFramePr>
          <p:nvPr>
            <p:extLst>
              <p:ext uri="{D42A27DB-BD31-4B8C-83A1-F6EECF244321}">
                <p14:modId xmlns:p14="http://schemas.microsoft.com/office/powerpoint/2010/main" val="87243520"/>
              </p:ext>
            </p:extLst>
          </p:nvPr>
        </p:nvGraphicFramePr>
        <p:xfrm>
          <a:off x="609600" y="1611050"/>
          <a:ext cx="8669111" cy="2255520"/>
        </p:xfrm>
        <a:graphic>
          <a:graphicData uri="http://schemas.openxmlformats.org/drawingml/2006/table">
            <a:tbl>
              <a:tblPr firstRow="1" bandRow="1">
                <a:tableStyleId>{5C22544A-7EE6-4342-B048-85BDC9FD1C3A}</a:tableStyleId>
              </a:tblPr>
              <a:tblGrid>
                <a:gridCol w="2573111">
                  <a:extLst>
                    <a:ext uri="{9D8B030D-6E8A-4147-A177-3AD203B41FA5}">
                      <a16:colId xmlns:a16="http://schemas.microsoft.com/office/drawing/2014/main" xmlns="" val="1457226709"/>
                    </a:ext>
                  </a:extLst>
                </a:gridCol>
                <a:gridCol w="3104307">
                  <a:extLst>
                    <a:ext uri="{9D8B030D-6E8A-4147-A177-3AD203B41FA5}">
                      <a16:colId xmlns:a16="http://schemas.microsoft.com/office/drawing/2014/main" xmlns="" val="750096297"/>
                    </a:ext>
                  </a:extLst>
                </a:gridCol>
                <a:gridCol w="2991693">
                  <a:extLst>
                    <a:ext uri="{9D8B030D-6E8A-4147-A177-3AD203B41FA5}">
                      <a16:colId xmlns:a16="http://schemas.microsoft.com/office/drawing/2014/main" xmlns="" val="11994807"/>
                    </a:ext>
                  </a:extLst>
                </a:gridCol>
              </a:tblGrid>
              <a:tr h="446350">
                <a:tc>
                  <a:txBody>
                    <a:bodyP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23407163"/>
                  </a:ext>
                </a:extLst>
              </a:tr>
              <a:tr h="1372580">
                <a:tc>
                  <a:txBody>
                    <a:bodyPr/>
                    <a:lstStyle/>
                    <a:p>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Only one red control line appears in the control line region (C). No apparent red line appears in the test line region (T). This means that no SARS-CoV-2 antigen was detected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0" dirty="0">
                          <a:latin typeface="Tahoma" panose="020B0604030504040204" pitchFamily="34" charset="0"/>
                          <a:ea typeface="Tahoma" panose="020B0604030504040204" pitchFamily="34" charset="0"/>
                          <a:cs typeface="Tahoma" panose="020B0604030504040204" pitchFamily="34" charset="0"/>
                        </a:rPr>
                        <a:t>Two distinct red lines appear. One red line in the control line region (C) and the other red line in the test line region (T). This means that the presence of SARS-CoV-2 antigen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Control line fails to appear. Insufficient specimen volume or incorrect operation are the most likely reasons for control line failure. Review the procedure and repeat the test with a new test cassette.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966180921"/>
                  </a:ext>
                </a:extLst>
              </a:tr>
            </a:tbl>
          </a:graphicData>
        </a:graphic>
      </p:graphicFrame>
      <p:pic>
        <p:nvPicPr>
          <p:cNvPr id="24" name="Picture 23">
            <a:extLst>
              <a:ext uri="{FF2B5EF4-FFF2-40B4-BE49-F238E27FC236}">
                <a16:creationId xmlns:a16="http://schemas.microsoft.com/office/drawing/2014/main" xmlns="" id="{09597CE1-7BFC-45B4-99C9-F1D76785B736}"/>
              </a:ext>
            </a:extLst>
          </p:cNvPr>
          <p:cNvPicPr>
            <a:picLocks noChangeAspect="1"/>
          </p:cNvPicPr>
          <p:nvPr/>
        </p:nvPicPr>
        <p:blipFill>
          <a:blip r:embed="rId3"/>
          <a:stretch>
            <a:fillRect/>
          </a:stretch>
        </p:blipFill>
        <p:spPr>
          <a:xfrm>
            <a:off x="1447800" y="4121277"/>
            <a:ext cx="6800850" cy="3495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878193" y="998929"/>
            <a:ext cx="4151007"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Result</a:t>
            </a:r>
            <a:r>
              <a:rPr sz="2800" spc="-6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Interpretation</a:t>
            </a:r>
          </a:p>
        </p:txBody>
      </p:sp>
      <p:sp>
        <p:nvSpPr>
          <p:cNvPr id="11" name="Slide Number Placeholder 10">
            <a:extLst>
              <a:ext uri="{FF2B5EF4-FFF2-40B4-BE49-F238E27FC236}">
                <a16:creationId xmlns:a16="http://schemas.microsoft.com/office/drawing/2014/main" xmlns="" id="{F3B9B990-CF89-4CD0-B1B4-A6683DE04C85}"/>
              </a:ext>
            </a:extLst>
          </p:cNvPr>
          <p:cNvSpPr>
            <a:spLocks noGrp="1"/>
          </p:cNvSpPr>
          <p:nvPr>
            <p:ph type="sldNum" sz="quarter" idx="7"/>
          </p:nvPr>
        </p:nvSpPr>
        <p:spPr/>
        <p:txBody>
          <a:bodyPr/>
          <a:lstStyle/>
          <a:p>
            <a:fld id="{B6F15528-21DE-4FAA-801E-634DDDAF4B2B}" type="slidenum">
              <a:rPr lang="en-US" smtClean="0"/>
              <a:t>13</a:t>
            </a:fld>
            <a:endParaRPr lang="en-US"/>
          </a:p>
        </p:txBody>
      </p:sp>
      <p:grpSp>
        <p:nvGrpSpPr>
          <p:cNvPr id="12" name="Group 11">
            <a:extLst>
              <a:ext uri="{FF2B5EF4-FFF2-40B4-BE49-F238E27FC236}">
                <a16:creationId xmlns:a16="http://schemas.microsoft.com/office/drawing/2014/main" xmlns="" id="{A708C481-0302-489C-9E1B-7DB6D8DDD0DE}"/>
              </a:ext>
            </a:extLst>
          </p:cNvPr>
          <p:cNvGrpSpPr/>
          <p:nvPr/>
        </p:nvGrpSpPr>
        <p:grpSpPr>
          <a:xfrm>
            <a:off x="703489" y="-7910"/>
            <a:ext cx="8840416" cy="945008"/>
            <a:chOff x="703489" y="169018"/>
            <a:chExt cx="8840416" cy="945008"/>
          </a:xfrm>
        </p:grpSpPr>
        <p:pic>
          <p:nvPicPr>
            <p:cNvPr id="13" name="Picture 12">
              <a:extLst>
                <a:ext uri="{FF2B5EF4-FFF2-40B4-BE49-F238E27FC236}">
                  <a16:creationId xmlns:a16="http://schemas.microsoft.com/office/drawing/2014/main" xmlns="" id="{8CC4D49D-F08F-41B1-BCBC-C64B70D18A79}"/>
                </a:ext>
              </a:extLst>
            </p:cNvPr>
            <p:cNvPicPr>
              <a:picLocks noChangeAspect="1"/>
            </p:cNvPicPr>
            <p:nvPr/>
          </p:nvPicPr>
          <p:blipFill>
            <a:blip r:embed="rId2"/>
            <a:stretch>
              <a:fillRect/>
            </a:stretch>
          </p:blipFill>
          <p:spPr>
            <a:xfrm>
              <a:off x="703489" y="169018"/>
              <a:ext cx="3277768" cy="945008"/>
            </a:xfrm>
            <a:prstGeom prst="rect">
              <a:avLst/>
            </a:prstGeom>
          </p:spPr>
        </p:pic>
        <p:sp>
          <p:nvSpPr>
            <p:cNvPr id="14" name="TextBox 13">
              <a:extLst>
                <a:ext uri="{FF2B5EF4-FFF2-40B4-BE49-F238E27FC236}">
                  <a16:creationId xmlns:a16="http://schemas.microsoft.com/office/drawing/2014/main" xmlns="" id="{E43D5F1C-4B98-4E76-8D3A-1CCE6C2D2EBE}"/>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pic>
        <p:nvPicPr>
          <p:cNvPr id="7" name="Picture 6">
            <a:extLst>
              <a:ext uri="{FF2B5EF4-FFF2-40B4-BE49-F238E27FC236}">
                <a16:creationId xmlns:a16="http://schemas.microsoft.com/office/drawing/2014/main" xmlns="" id="{72C479EF-F3A0-4A54-B288-6A9B8A7DAFEA}"/>
              </a:ext>
            </a:extLst>
          </p:cNvPr>
          <p:cNvPicPr>
            <a:picLocks noChangeAspect="1"/>
          </p:cNvPicPr>
          <p:nvPr/>
        </p:nvPicPr>
        <p:blipFill>
          <a:blip r:embed="rId3"/>
          <a:stretch>
            <a:fillRect/>
          </a:stretch>
        </p:blipFill>
        <p:spPr>
          <a:xfrm>
            <a:off x="972538" y="2723847"/>
            <a:ext cx="8220826" cy="4385260"/>
          </a:xfrm>
          <a:prstGeom prst="rect">
            <a:avLst/>
          </a:prstGeom>
        </p:spPr>
      </p:pic>
      <p:sp>
        <p:nvSpPr>
          <p:cNvPr id="8" name="TextBox 7">
            <a:extLst>
              <a:ext uri="{FF2B5EF4-FFF2-40B4-BE49-F238E27FC236}">
                <a16:creationId xmlns:a16="http://schemas.microsoft.com/office/drawing/2014/main" xmlns="" id="{873D8F64-B8D4-48D3-9622-5A28590DB922}"/>
              </a:ext>
            </a:extLst>
          </p:cNvPr>
          <p:cNvSpPr txBox="1"/>
          <p:nvPr/>
        </p:nvSpPr>
        <p:spPr>
          <a:xfrm flipH="1">
            <a:off x="609599" y="1550418"/>
            <a:ext cx="8839199" cy="1015663"/>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intensity of the red color in the test line (T) may vary depending on the level of the SARS-CoV2 antigen present in the specimen. Therefore, any shade of red in the test line region (T) should be considered positive. </a:t>
            </a:r>
          </a:p>
        </p:txBody>
      </p:sp>
    </p:spTree>
    <p:extLst>
      <p:ext uri="{BB962C8B-B14F-4D97-AF65-F5344CB8AC3E}">
        <p14:creationId xmlns:p14="http://schemas.microsoft.com/office/powerpoint/2010/main" val="75999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685800" y="1666980"/>
            <a:ext cx="4095750" cy="443070"/>
          </a:xfrm>
          <a:prstGeom prst="rect">
            <a:avLst/>
          </a:prstGeom>
        </p:spPr>
        <p:txBody>
          <a:bodyPr vert="horz" wrap="square" lIns="0" tIns="12065" rIns="0" bIns="0" rtlCol="0">
            <a:spAutoFit/>
          </a:bodyPr>
          <a:lstStyle/>
          <a:p>
            <a:pPr marL="12700">
              <a:lnSpc>
                <a:spcPct val="100000"/>
              </a:lnSpc>
              <a:spcBef>
                <a:spcPts val="95"/>
              </a:spcBef>
              <a:tabLst>
                <a:tab pos="2405380" algn="l"/>
              </a:tabLst>
            </a:pPr>
            <a:r>
              <a:rPr lang="en-US" sz="28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In</a:t>
            </a:r>
            <a:r>
              <a:rPr sz="28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tended</a:t>
            </a:r>
            <a:r>
              <a:rPr sz="2800" spc="-1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Use:	</a:t>
            </a:r>
            <a:r>
              <a:rPr sz="28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Key</a:t>
            </a:r>
            <a:r>
              <a:rPr sz="2800" spc="-4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sz="2800" spc="-1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Points</a:t>
            </a:r>
            <a:endPar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1085533" y="2457488"/>
            <a:ext cx="7887334" cy="4707058"/>
          </a:xfrm>
          <a:prstGeom prst="rect">
            <a:avLst/>
          </a:prstGeom>
        </p:spPr>
        <p:txBody>
          <a:bodyPr vert="horz" wrap="square" lIns="0" tIns="13335" rIns="0" bIns="0" rtlCol="0">
            <a:spAutoFit/>
          </a:bodyPr>
          <a:lstStyle/>
          <a:p>
            <a:pPr marL="233679" marR="55880" indent="-170815">
              <a:lnSpc>
                <a:spcPct val="100000"/>
              </a:lnSpc>
              <a:spcBef>
                <a:spcPts val="105"/>
              </a:spcBef>
              <a:buFont typeface="Arial"/>
              <a:buChar char="•"/>
              <a:tabLst>
                <a:tab pos="234315" algn="l"/>
              </a:tabLst>
            </a:pPr>
            <a:r>
              <a:rPr sz="2000" dirty="0">
                <a:latin typeface="Tahoma" panose="020B0604030504040204" pitchFamily="34" charset="0"/>
                <a:ea typeface="Tahoma" panose="020B0604030504040204" pitchFamily="34" charset="0"/>
                <a:cs typeface="Tahoma" panose="020B0604030504040204" pitchFamily="34" charset="0"/>
              </a:rPr>
              <a:t>The </a:t>
            </a:r>
            <a:r>
              <a:rPr lang="en-US" sz="2000" dirty="0" err="1">
                <a:latin typeface="Tahoma" panose="020B0604030504040204" pitchFamily="34" charset="0"/>
                <a:ea typeface="Tahoma" panose="020B0604030504040204" pitchFamily="34" charset="0"/>
                <a:cs typeface="Tahoma" panose="020B0604030504040204" pitchFamily="34" charset="0"/>
              </a:rPr>
              <a:t>Flowflex</a:t>
            </a:r>
            <a:r>
              <a:rPr lang="en-US" sz="2000" baseline="2564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COVID-19 Ag </a:t>
            </a:r>
            <a:r>
              <a:rPr lang="en-US" sz="2000" spc="-5" dirty="0">
                <a:latin typeface="Tahoma" panose="020B0604030504040204" pitchFamily="34" charset="0"/>
                <a:ea typeface="Tahoma" panose="020B0604030504040204" pitchFamily="34" charset="0"/>
                <a:cs typeface="Tahoma" panose="020B0604030504040204" pitchFamily="34" charset="0"/>
              </a:rPr>
              <a:t>Home Test</a:t>
            </a:r>
            <a:r>
              <a:rPr sz="2000" spc="-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is </a:t>
            </a:r>
            <a:r>
              <a:rPr sz="2000" dirty="0">
                <a:latin typeface="Tahoma" panose="020B0604030504040204" pitchFamily="34" charset="0"/>
                <a:ea typeface="Tahoma" panose="020B0604030504040204" pitchFamily="34" charset="0"/>
                <a:cs typeface="Tahoma" panose="020B0604030504040204" pitchFamily="34" charset="0"/>
              </a:rPr>
              <a:t>intended </a:t>
            </a:r>
            <a:r>
              <a:rPr lang="en-US" sz="2000" dirty="0">
                <a:latin typeface="Tahoma" panose="020B0604030504040204" pitchFamily="34" charset="0"/>
                <a:ea typeface="Tahoma" panose="020B0604030504040204" pitchFamily="34" charset="0"/>
                <a:cs typeface="Tahoma" panose="020B0604030504040204" pitchFamily="34" charset="0"/>
              </a:rPr>
              <a:t>for the qualitative detection of the nucleocapsid protein antigen from SARS-CoV-2 in anterior nasal swab specimens directly from individuals within 7 days of symptom onset or without symptoms or other epidemiological reasons to suspect COVID-19 infection.</a:t>
            </a:r>
            <a:endParaRPr sz="2300" dirty="0">
              <a:latin typeface="Tahoma" panose="020B0604030504040204" pitchFamily="34" charset="0"/>
              <a:ea typeface="Tahoma" panose="020B0604030504040204" pitchFamily="34" charset="0"/>
              <a:cs typeface="Tahoma" panose="020B0604030504040204" pitchFamily="34" charset="0"/>
            </a:endParaRPr>
          </a:p>
          <a:p>
            <a:pPr marL="233679" marR="535305" indent="-170815">
              <a:lnSpc>
                <a:spcPct val="100000"/>
              </a:lnSpc>
              <a:spcBef>
                <a:spcPts val="1790"/>
              </a:spcBef>
              <a:buFont typeface="Arial"/>
              <a:buChar char="•"/>
              <a:tabLst>
                <a:tab pos="234315" algn="l"/>
              </a:tabLst>
            </a:pPr>
            <a:r>
              <a:rPr lang="en-US" sz="2000" dirty="0">
                <a:latin typeface="Tahoma" panose="020B0604030504040204" pitchFamily="34" charset="0"/>
                <a:ea typeface="Tahoma" panose="020B0604030504040204" pitchFamily="34" charset="0"/>
                <a:cs typeface="Tahoma" panose="020B0604030504040204" pitchFamily="34" charset="0"/>
              </a:rPr>
              <a:t>SARS-CoV-2 nucleocapsid protein antigen is generally detectable in anterior nasal swabs during the acute phase of infection.</a:t>
            </a:r>
            <a:endParaRPr sz="2300" dirty="0">
              <a:latin typeface="Tahoma" panose="020B0604030504040204" pitchFamily="34" charset="0"/>
              <a:ea typeface="Tahoma" panose="020B0604030504040204" pitchFamily="34" charset="0"/>
              <a:cs typeface="Tahoma" panose="020B0604030504040204" pitchFamily="34" charset="0"/>
            </a:endParaRPr>
          </a:p>
          <a:p>
            <a:pPr marL="233679" marR="347345" indent="-170815">
              <a:lnSpc>
                <a:spcPct val="100000"/>
              </a:lnSpc>
              <a:spcBef>
                <a:spcPts val="1789"/>
              </a:spcBef>
              <a:buFont typeface="Arial"/>
              <a:buChar char="•"/>
              <a:tabLst>
                <a:tab pos="234315" algn="l"/>
              </a:tabLst>
            </a:pPr>
            <a:r>
              <a:rPr lang="en-US" sz="2000" dirty="0">
                <a:latin typeface="Tahoma" panose="020B0604030504040204" pitchFamily="34" charset="0"/>
                <a:ea typeface="Tahoma" panose="020B0604030504040204" pitchFamily="34" charset="0"/>
                <a:cs typeface="Tahoma" panose="020B0604030504040204" pitchFamily="34" charset="0"/>
              </a:rPr>
              <a:t>This test is authorized for non-prescription home use with self-collected anterior nasal swab specimens directly from individuals aged 14 years and older or with adult collected anterior nasal samples directly from individuals aged 2 years or older. </a:t>
            </a:r>
          </a:p>
          <a:p>
            <a:pPr marL="233679" marR="347345" indent="-170815">
              <a:lnSpc>
                <a:spcPct val="100000"/>
              </a:lnSpc>
              <a:spcBef>
                <a:spcPts val="1789"/>
              </a:spcBef>
              <a:buFont typeface="Arial"/>
              <a:buChar char="•"/>
              <a:tabLst>
                <a:tab pos="234315" algn="l"/>
              </a:tabLst>
            </a:pPr>
            <a:r>
              <a:rPr lang="en-US" sz="2000" dirty="0">
                <a:latin typeface="Tahoma" panose="020B0604030504040204" pitchFamily="34" charset="0"/>
                <a:ea typeface="Tahoma" panose="020B0604030504040204" pitchFamily="34" charset="0"/>
                <a:cs typeface="Tahoma" panose="020B0604030504040204" pitchFamily="34" charset="0"/>
              </a:rPr>
              <a:t>This test is also authorized as a waived test in clinical settings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xmlns="" id="{284B22CE-C1A0-4A0E-A434-E5295225923E}"/>
              </a:ext>
            </a:extLst>
          </p:cNvPr>
          <p:cNvSpPr>
            <a:spLocks noGrp="1"/>
          </p:cNvSpPr>
          <p:nvPr>
            <p:ph type="sldNum" sz="quarter" idx="7"/>
          </p:nvPr>
        </p:nvSpPr>
        <p:spPr/>
        <p:txBody>
          <a:bodyPr/>
          <a:lstStyle/>
          <a:p>
            <a:fld id="{B6F15528-21DE-4FAA-801E-634DDDAF4B2B}" type="slidenum">
              <a:rPr lang="en-US" smtClean="0"/>
              <a:t>2</a:t>
            </a:fld>
            <a:endParaRPr lang="en-US"/>
          </a:p>
        </p:txBody>
      </p:sp>
      <p:grpSp>
        <p:nvGrpSpPr>
          <p:cNvPr id="7" name="Group 6">
            <a:extLst>
              <a:ext uri="{FF2B5EF4-FFF2-40B4-BE49-F238E27FC236}">
                <a16:creationId xmlns:a16="http://schemas.microsoft.com/office/drawing/2014/main" xmlns="" id="{3E24E6F8-8C64-4C19-BE34-53434A009234}"/>
              </a:ext>
            </a:extLst>
          </p:cNvPr>
          <p:cNvGrpSpPr/>
          <p:nvPr/>
        </p:nvGrpSpPr>
        <p:grpSpPr>
          <a:xfrm>
            <a:off x="379433" y="345787"/>
            <a:ext cx="8840416" cy="991862"/>
            <a:chOff x="703489" y="169018"/>
            <a:chExt cx="8840416" cy="945008"/>
          </a:xfrm>
        </p:grpSpPr>
        <p:pic>
          <p:nvPicPr>
            <p:cNvPr id="8" name="Picture 7">
              <a:extLst>
                <a:ext uri="{FF2B5EF4-FFF2-40B4-BE49-F238E27FC236}">
                  <a16:creationId xmlns:a16="http://schemas.microsoft.com/office/drawing/2014/main" xmlns="" id="{6BCF134F-28F3-4B8A-8C9D-49EF5838D433}"/>
                </a:ext>
              </a:extLst>
            </p:cNvPr>
            <p:cNvPicPr>
              <a:picLocks noChangeAspect="1"/>
            </p:cNvPicPr>
            <p:nvPr/>
          </p:nvPicPr>
          <p:blipFill>
            <a:blip r:embed="rId2"/>
            <a:stretch>
              <a:fillRect/>
            </a:stretch>
          </p:blipFill>
          <p:spPr>
            <a:xfrm>
              <a:off x="703489" y="169018"/>
              <a:ext cx="3277768" cy="945008"/>
            </a:xfrm>
            <a:prstGeom prst="rect">
              <a:avLst/>
            </a:prstGeom>
          </p:spPr>
        </p:pic>
        <p:sp>
          <p:nvSpPr>
            <p:cNvPr id="9" name="TextBox 8">
              <a:extLst>
                <a:ext uri="{FF2B5EF4-FFF2-40B4-BE49-F238E27FC236}">
                  <a16:creationId xmlns:a16="http://schemas.microsoft.com/office/drawing/2014/main" xmlns="" id="{036D3572-736D-404C-A152-5B0D05151588}"/>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5" name="object 5"/>
          <p:cNvSpPr txBox="1"/>
          <p:nvPr/>
        </p:nvSpPr>
        <p:spPr>
          <a:xfrm>
            <a:off x="960108" y="2402032"/>
            <a:ext cx="8259741" cy="4676280"/>
          </a:xfrm>
          <a:prstGeom prst="rect">
            <a:avLst/>
          </a:prstGeom>
        </p:spPr>
        <p:txBody>
          <a:bodyPr vert="horz" wrap="square" lIns="0" tIns="13335" rIns="0" bIns="0" rtlCol="0">
            <a:spAutoFit/>
          </a:bodyPr>
          <a:lstStyle/>
          <a:p>
            <a:pPr marL="63500" marR="210185">
              <a:lnSpc>
                <a:spcPct val="100000"/>
              </a:lnSpc>
              <a:spcBef>
                <a:spcPts val="105"/>
              </a:spcBef>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err="1">
                <a:latin typeface="Tahoma" panose="020B0604030504040204" pitchFamily="34" charset="0"/>
                <a:ea typeface="Tahoma" panose="020B0604030504040204" pitchFamily="34" charset="0"/>
                <a:cs typeface="Tahoma" panose="020B0604030504040204" pitchFamily="34" charset="0"/>
              </a:rPr>
              <a:t>Flowflex</a:t>
            </a:r>
            <a:r>
              <a:rPr lang="en-US" sz="2400" baseline="2564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spc="-5" dirty="0">
                <a:latin typeface="Tahoma" panose="020B0604030504040204" pitchFamily="34" charset="0"/>
                <a:ea typeface="Tahoma" panose="020B0604030504040204" pitchFamily="34" charset="0"/>
                <a:cs typeface="Tahoma" panose="020B0604030504040204" pitchFamily="34" charset="0"/>
              </a:rPr>
              <a:t>COVID-19 Ag Home Test </a:t>
            </a:r>
            <a:r>
              <a:rPr sz="2400" spc="-5" dirty="0">
                <a:latin typeface="Tahoma" panose="020B0604030504040204" pitchFamily="34" charset="0"/>
                <a:ea typeface="Tahoma" panose="020B0604030504040204" pitchFamily="34" charset="0"/>
                <a:cs typeface="Tahoma" panose="020B0604030504040204" pitchFamily="34" charset="0"/>
              </a:rPr>
              <a:t>is </a:t>
            </a:r>
            <a:r>
              <a:rPr sz="2400" dirty="0">
                <a:latin typeface="Tahoma" panose="020B0604030504040204" pitchFamily="34" charset="0"/>
                <a:ea typeface="Tahoma" panose="020B0604030504040204" pitchFamily="34" charset="0"/>
                <a:cs typeface="Tahoma" panose="020B0604030504040204" pitchFamily="34" charset="0"/>
              </a:rPr>
              <a:t>only </a:t>
            </a:r>
            <a:r>
              <a:rPr sz="2400" spc="-5" dirty="0">
                <a:latin typeface="Tahoma" panose="020B0604030504040204" pitchFamily="34" charset="0"/>
                <a:ea typeface="Tahoma" panose="020B0604030504040204" pitchFamily="34" charset="0"/>
                <a:cs typeface="Tahoma" panose="020B0604030504040204" pitchFamily="34" charset="0"/>
              </a:rPr>
              <a:t>for </a:t>
            </a:r>
            <a:r>
              <a:rPr sz="2400" dirty="0">
                <a:latin typeface="Tahoma" panose="020B0604030504040204" pitchFamily="34" charset="0"/>
                <a:ea typeface="Tahoma" panose="020B0604030504040204" pitchFamily="34" charset="0"/>
                <a:cs typeface="Tahoma" panose="020B0604030504040204" pitchFamily="34" charset="0"/>
              </a:rPr>
              <a:t>use under the Food  and </a:t>
            </a:r>
            <a:r>
              <a:rPr sz="2400" spc="-5" dirty="0">
                <a:latin typeface="Tahoma" panose="020B0604030504040204" pitchFamily="34" charset="0"/>
                <a:ea typeface="Tahoma" panose="020B0604030504040204" pitchFamily="34" charset="0"/>
                <a:cs typeface="Tahoma" panose="020B0604030504040204" pitchFamily="34" charset="0"/>
              </a:rPr>
              <a:t>Drug Administration’s </a:t>
            </a:r>
            <a:r>
              <a:rPr sz="2400" dirty="0">
                <a:latin typeface="Tahoma" panose="020B0604030504040204" pitchFamily="34" charset="0"/>
                <a:ea typeface="Tahoma" panose="020B0604030504040204" pitchFamily="34" charset="0"/>
                <a:cs typeface="Tahoma" panose="020B0604030504040204" pitchFamily="34" charset="0"/>
              </a:rPr>
              <a:t>Emergency </a:t>
            </a:r>
            <a:r>
              <a:rPr sz="2400" spc="-5" dirty="0">
                <a:latin typeface="Tahoma" panose="020B0604030504040204" pitchFamily="34" charset="0"/>
                <a:ea typeface="Tahoma" panose="020B0604030504040204" pitchFamily="34" charset="0"/>
                <a:cs typeface="Tahoma" panose="020B0604030504040204" pitchFamily="34" charset="0"/>
              </a:rPr>
              <a:t>Use Authorization</a:t>
            </a:r>
            <a:endParaRPr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25"/>
              </a:spcBef>
            </a:pPr>
            <a:endParaRPr sz="2400" dirty="0">
              <a:latin typeface="Tahoma" panose="020B0604030504040204" pitchFamily="34" charset="0"/>
              <a:ea typeface="Tahoma" panose="020B0604030504040204" pitchFamily="34" charset="0"/>
              <a:cs typeface="Tahoma" panose="020B0604030504040204" pitchFamily="34" charset="0"/>
            </a:endParaRPr>
          </a:p>
          <a:p>
            <a:pPr marL="63500">
              <a:lnSpc>
                <a:spcPct val="100000"/>
              </a:lnSpc>
            </a:pPr>
            <a:r>
              <a:rPr sz="2400" b="1" dirty="0">
                <a:latin typeface="Tahoma" panose="020B0604030504040204" pitchFamily="34" charset="0"/>
                <a:ea typeface="Tahoma" panose="020B0604030504040204" pitchFamily="34" charset="0"/>
                <a:cs typeface="Tahoma" panose="020B0604030504040204" pitchFamily="34" charset="0"/>
              </a:rPr>
              <a:t>What </a:t>
            </a:r>
            <a:r>
              <a:rPr sz="2400" b="1" spc="-5" dirty="0">
                <a:latin typeface="Tahoma" panose="020B0604030504040204" pitchFamily="34" charset="0"/>
                <a:ea typeface="Tahoma" panose="020B0604030504040204" pitchFamily="34" charset="0"/>
                <a:cs typeface="Tahoma" panose="020B0604030504040204" pitchFamily="34" charset="0"/>
              </a:rPr>
              <a:t>is </a:t>
            </a:r>
            <a:r>
              <a:rPr sz="2400" b="1" dirty="0">
                <a:latin typeface="Tahoma" panose="020B0604030504040204" pitchFamily="34" charset="0"/>
                <a:ea typeface="Tahoma" panose="020B0604030504040204" pitchFamily="34" charset="0"/>
                <a:cs typeface="Tahoma" panose="020B0604030504040204" pitchFamily="34" charset="0"/>
              </a:rPr>
              <a:t>Emergency Use Authorization</a:t>
            </a:r>
            <a:r>
              <a:rPr sz="2400" b="1" spc="-8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(EUA)?</a:t>
            </a:r>
            <a:endParaRPr sz="2400" dirty="0">
              <a:latin typeface="Tahoma" panose="020B0604030504040204" pitchFamily="34" charset="0"/>
              <a:ea typeface="Tahoma" panose="020B0604030504040204" pitchFamily="34" charset="0"/>
              <a:cs typeface="Tahoma" panose="020B0604030504040204" pitchFamily="34" charset="0"/>
            </a:endParaRPr>
          </a:p>
          <a:p>
            <a:pPr marL="406400" indent="-343535">
              <a:lnSpc>
                <a:spcPct val="100000"/>
              </a:lnSpc>
              <a:spcBef>
                <a:spcPts val="610"/>
              </a:spcBef>
              <a:buFont typeface="Arial"/>
              <a:buChar char="•"/>
              <a:tabLst>
                <a:tab pos="406400" algn="l"/>
                <a:tab pos="407034" algn="l"/>
              </a:tabLst>
            </a:pPr>
            <a:r>
              <a:rPr sz="2400" dirty="0">
                <a:latin typeface="Tahoma" panose="020B0604030504040204" pitchFamily="34" charset="0"/>
                <a:ea typeface="Tahoma" panose="020B0604030504040204" pitchFamily="34" charset="0"/>
                <a:cs typeface="Tahoma" panose="020B0604030504040204" pitchFamily="34" charset="0"/>
              </a:rPr>
              <a:t>FDA </a:t>
            </a:r>
            <a:r>
              <a:rPr sz="2400" spc="-5" dirty="0">
                <a:latin typeface="Tahoma" panose="020B0604030504040204" pitchFamily="34" charset="0"/>
                <a:ea typeface="Tahoma" panose="020B0604030504040204" pitchFamily="34" charset="0"/>
                <a:cs typeface="Tahoma" panose="020B0604030504040204" pitchFamily="34" charset="0"/>
              </a:rPr>
              <a:t>emergency access mechanism</a:t>
            </a:r>
            <a:endParaRPr sz="2400" dirty="0">
              <a:latin typeface="Tahoma" panose="020B0604030504040204" pitchFamily="34" charset="0"/>
              <a:ea typeface="Tahoma" panose="020B0604030504040204" pitchFamily="34" charset="0"/>
              <a:cs typeface="Tahoma" panose="020B0604030504040204" pitchFamily="34" charset="0"/>
            </a:endParaRPr>
          </a:p>
          <a:p>
            <a:pPr marL="406400" marR="17780" indent="-342900">
              <a:lnSpc>
                <a:spcPct val="100000"/>
              </a:lnSpc>
              <a:spcBef>
                <a:spcPts val="600"/>
              </a:spcBef>
              <a:buFont typeface="Arial"/>
              <a:buChar char="•"/>
              <a:tabLst>
                <a:tab pos="406400" algn="l"/>
                <a:tab pos="407034" algn="l"/>
              </a:tabLst>
            </a:pPr>
            <a:r>
              <a:rPr sz="2400" dirty="0">
                <a:latin typeface="Tahoma" panose="020B0604030504040204" pitchFamily="34" charset="0"/>
                <a:ea typeface="Tahoma" panose="020B0604030504040204" pitchFamily="34" charset="0"/>
                <a:cs typeface="Tahoma" panose="020B0604030504040204" pitchFamily="34" charset="0"/>
              </a:rPr>
              <a:t>Health &amp; Human </a:t>
            </a:r>
            <a:r>
              <a:rPr sz="2400" spc="-5" dirty="0">
                <a:latin typeface="Tahoma" panose="020B0604030504040204" pitchFamily="34" charset="0"/>
                <a:ea typeface="Tahoma" panose="020B0604030504040204" pitchFamily="34" charset="0"/>
                <a:cs typeface="Tahoma" panose="020B0604030504040204" pitchFamily="34" charset="0"/>
              </a:rPr>
              <a:t>Services declare </a:t>
            </a:r>
            <a:r>
              <a:rPr sz="2400" dirty="0">
                <a:latin typeface="Tahoma" panose="020B0604030504040204" pitchFamily="34" charset="0"/>
                <a:ea typeface="Tahoma" panose="020B0604030504040204" pitchFamily="34" charset="0"/>
                <a:cs typeface="Tahoma" panose="020B0604030504040204" pitchFamily="34" charset="0"/>
              </a:rPr>
              <a:t>when </a:t>
            </a:r>
            <a:r>
              <a:rPr sz="2400" spc="-5" dirty="0">
                <a:latin typeface="Tahoma" panose="020B0604030504040204" pitchFamily="34" charset="0"/>
                <a:ea typeface="Tahoma" panose="020B0604030504040204" pitchFamily="34" charset="0"/>
                <a:cs typeface="Tahoma" panose="020B0604030504040204" pitchFamily="34" charset="0"/>
              </a:rPr>
              <a:t>circumstances </a:t>
            </a:r>
            <a:r>
              <a:rPr sz="2400" dirty="0">
                <a:latin typeface="Tahoma" panose="020B0604030504040204" pitchFamily="34" charset="0"/>
                <a:ea typeface="Tahoma" panose="020B0604030504040204" pitchFamily="34" charset="0"/>
                <a:cs typeface="Tahoma" panose="020B0604030504040204" pitchFamily="34" charset="0"/>
              </a:rPr>
              <a:t>exist </a:t>
            </a:r>
            <a:r>
              <a:rPr sz="2400" spc="-5" dirty="0">
                <a:latin typeface="Tahoma" panose="020B0604030504040204" pitchFamily="34" charset="0"/>
                <a:ea typeface="Tahoma" panose="020B0604030504040204" pitchFamily="34" charset="0"/>
                <a:cs typeface="Tahoma" panose="020B0604030504040204" pitchFamily="34" charset="0"/>
              </a:rPr>
              <a:t>to justify </a:t>
            </a:r>
            <a:r>
              <a:rPr sz="2400" dirty="0">
                <a:latin typeface="Tahoma" panose="020B0604030504040204" pitchFamily="34" charset="0"/>
                <a:ea typeface="Tahoma" panose="020B0604030504040204" pitchFamily="34" charset="0"/>
                <a:cs typeface="Tahoma" panose="020B0604030504040204" pitchFamily="34" charset="0"/>
              </a:rPr>
              <a:t>use  of </a:t>
            </a:r>
            <a:r>
              <a:rPr sz="2400" spc="-5" dirty="0">
                <a:latin typeface="Tahoma" panose="020B0604030504040204" pitchFamily="34" charset="0"/>
                <a:ea typeface="Tahoma" panose="020B0604030504040204" pitchFamily="34" charset="0"/>
                <a:cs typeface="Tahoma" panose="020B0604030504040204" pitchFamily="34" charset="0"/>
              </a:rPr>
              <a:t>diagnostics </a:t>
            </a:r>
            <a:r>
              <a:rPr sz="2400" dirty="0">
                <a:latin typeface="Tahoma" panose="020B0604030504040204" pitchFamily="34" charset="0"/>
                <a:ea typeface="Tahoma" panose="020B0604030504040204" pitchFamily="34" charset="0"/>
                <a:cs typeface="Tahoma" panose="020B0604030504040204" pitchFamily="34" charset="0"/>
              </a:rPr>
              <a:t>under </a:t>
            </a:r>
            <a:r>
              <a:rPr sz="2400" spc="-5" dirty="0">
                <a:latin typeface="Tahoma" panose="020B0604030504040204" pitchFamily="34" charset="0"/>
                <a:ea typeface="Tahoma" panose="020B0604030504040204" pitchFamily="34" charset="0"/>
                <a:cs typeface="Tahoma" panose="020B0604030504040204" pitchFamily="34" charset="0"/>
              </a:rPr>
              <a:t>EUA for the diagnosis </a:t>
            </a:r>
            <a:r>
              <a:rPr sz="2400" dirty="0">
                <a:latin typeface="Tahoma" panose="020B0604030504040204" pitchFamily="34" charset="0"/>
                <a:ea typeface="Tahoma" panose="020B0604030504040204" pitchFamily="34" charset="0"/>
                <a:cs typeface="Tahoma" panose="020B0604030504040204" pitchFamily="34" charset="0"/>
              </a:rPr>
              <a:t>of</a:t>
            </a:r>
            <a:r>
              <a:rPr sz="2400" spc="5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COVID-19</a:t>
            </a:r>
            <a:endParaRPr sz="2400" dirty="0">
              <a:latin typeface="Tahoma" panose="020B0604030504040204" pitchFamily="34" charset="0"/>
              <a:ea typeface="Tahoma" panose="020B0604030504040204" pitchFamily="34" charset="0"/>
              <a:cs typeface="Tahoma" panose="020B0604030504040204" pitchFamily="34" charset="0"/>
            </a:endParaRPr>
          </a:p>
          <a:p>
            <a:pPr marL="406400" marR="721360" indent="-342900">
              <a:lnSpc>
                <a:spcPct val="100000"/>
              </a:lnSpc>
              <a:spcBef>
                <a:spcPts val="600"/>
              </a:spcBef>
              <a:buFont typeface="Arial"/>
              <a:buChar char="•"/>
              <a:tabLst>
                <a:tab pos="406400" algn="l"/>
                <a:tab pos="407034" algn="l"/>
              </a:tabLst>
            </a:pPr>
            <a:r>
              <a:rPr sz="2400" dirty="0">
                <a:latin typeface="Tahoma" panose="020B0604030504040204" pitchFamily="34" charset="0"/>
                <a:ea typeface="Tahoma" panose="020B0604030504040204" pitchFamily="34" charset="0"/>
                <a:cs typeface="Tahoma" panose="020B0604030504040204" pitchFamily="34" charset="0"/>
              </a:rPr>
              <a:t>It </a:t>
            </a:r>
            <a:r>
              <a:rPr sz="2400" spc="-5" dirty="0">
                <a:latin typeface="Tahoma" panose="020B0604030504040204" pitchFamily="34" charset="0"/>
                <a:ea typeface="Tahoma" panose="020B0604030504040204" pitchFamily="34" charset="0"/>
                <a:cs typeface="Tahoma" panose="020B0604030504040204" pitchFamily="34" charset="0"/>
              </a:rPr>
              <a:t>is not full </a:t>
            </a:r>
            <a:r>
              <a:rPr sz="2400" dirty="0">
                <a:latin typeface="Tahoma" panose="020B0604030504040204" pitchFamily="34" charset="0"/>
                <a:ea typeface="Tahoma" panose="020B0604030504040204" pitchFamily="34" charset="0"/>
                <a:cs typeface="Tahoma" panose="020B0604030504040204" pitchFamily="34" charset="0"/>
              </a:rPr>
              <a:t>FDA </a:t>
            </a:r>
            <a:r>
              <a:rPr sz="2400" spc="-5" dirty="0">
                <a:latin typeface="Tahoma" panose="020B0604030504040204" pitchFamily="34" charset="0"/>
                <a:ea typeface="Tahoma" panose="020B0604030504040204" pitchFamily="34" charset="0"/>
                <a:cs typeface="Tahoma" panose="020B0604030504040204" pitchFamily="34" charset="0"/>
              </a:rPr>
              <a:t>clearance </a:t>
            </a:r>
            <a:r>
              <a:rPr sz="2400" dirty="0">
                <a:latin typeface="Tahoma" panose="020B0604030504040204" pitchFamily="34" charset="0"/>
                <a:ea typeface="Tahoma" panose="020B0604030504040204" pitchFamily="34" charset="0"/>
                <a:cs typeface="Tahoma" panose="020B0604030504040204" pitchFamily="34" charset="0"/>
              </a:rPr>
              <a:t>or </a:t>
            </a:r>
            <a:r>
              <a:rPr sz="2400" spc="-5" dirty="0">
                <a:latin typeface="Tahoma" panose="020B0604030504040204" pitchFamily="34" charset="0"/>
                <a:ea typeface="Tahoma" panose="020B0604030504040204" pitchFamily="34" charset="0"/>
                <a:cs typeface="Tahoma" panose="020B0604030504040204" pitchFamily="34" charset="0"/>
              </a:rPr>
              <a:t>approval </a:t>
            </a:r>
            <a:r>
              <a:rPr sz="2400" dirty="0">
                <a:latin typeface="Tahoma" panose="020B0604030504040204" pitchFamily="34" charset="0"/>
                <a:ea typeface="Tahoma" panose="020B0604030504040204" pitchFamily="34" charset="0"/>
                <a:cs typeface="Tahoma" panose="020B0604030504040204" pitchFamily="34" charset="0"/>
              </a:rPr>
              <a:t>and </a:t>
            </a:r>
            <a:r>
              <a:rPr sz="2400" spc="-5" dirty="0">
                <a:latin typeface="Tahoma" panose="020B0604030504040204" pitchFamily="34" charset="0"/>
                <a:ea typeface="Tahoma" panose="020B0604030504040204" pitchFamily="34" charset="0"/>
                <a:cs typeface="Tahoma" panose="020B0604030504040204" pitchFamily="34" charset="0"/>
              </a:rPr>
              <a:t>is temporary, until the  declaration </a:t>
            </a:r>
            <a:r>
              <a:rPr sz="2400" spc="5" dirty="0">
                <a:latin typeface="Tahoma" panose="020B0604030504040204" pitchFamily="34" charset="0"/>
                <a:ea typeface="Tahoma" panose="020B0604030504040204" pitchFamily="34" charset="0"/>
                <a:cs typeface="Tahoma" panose="020B0604030504040204" pitchFamily="34" charset="0"/>
              </a:rPr>
              <a:t>is </a:t>
            </a:r>
            <a:r>
              <a:rPr sz="2400" dirty="0">
                <a:latin typeface="Tahoma" panose="020B0604030504040204" pitchFamily="34" charset="0"/>
                <a:ea typeface="Tahoma" panose="020B0604030504040204" pitchFamily="34" charset="0"/>
                <a:cs typeface="Tahoma" panose="020B0604030504040204" pitchFamily="34" charset="0"/>
              </a:rPr>
              <a:t>terminated or</a:t>
            </a:r>
            <a:r>
              <a:rPr sz="2400" spc="-2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revoked.</a:t>
            </a:r>
            <a:endParaRPr lang="en-US" sz="2400" spc="-5"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xmlns="" id="{63D19173-1F8C-4EA8-84E4-F61A4B923FF9}"/>
              </a:ext>
            </a:extLst>
          </p:cNvPr>
          <p:cNvSpPr>
            <a:spLocks noGrp="1"/>
          </p:cNvSpPr>
          <p:nvPr>
            <p:ph type="sldNum" sz="quarter" idx="7"/>
          </p:nvPr>
        </p:nvSpPr>
        <p:spPr/>
        <p:txBody>
          <a:bodyPr/>
          <a:lstStyle/>
          <a:p>
            <a:fld id="{B6F15528-21DE-4FAA-801E-634DDDAF4B2B}" type="slidenum">
              <a:rPr lang="en-US" smtClean="0"/>
              <a:t>3</a:t>
            </a:fld>
            <a:endParaRPr lang="en-US"/>
          </a:p>
        </p:txBody>
      </p:sp>
      <p:grpSp>
        <p:nvGrpSpPr>
          <p:cNvPr id="9" name="Group 8">
            <a:extLst>
              <a:ext uri="{FF2B5EF4-FFF2-40B4-BE49-F238E27FC236}">
                <a16:creationId xmlns:a16="http://schemas.microsoft.com/office/drawing/2014/main" xmlns="" id="{254D84CB-B10E-42D2-B1E4-FF702BEF8FAA}"/>
              </a:ext>
            </a:extLst>
          </p:cNvPr>
          <p:cNvGrpSpPr/>
          <p:nvPr/>
        </p:nvGrpSpPr>
        <p:grpSpPr>
          <a:xfrm>
            <a:off x="379433" y="299489"/>
            <a:ext cx="8840416" cy="991862"/>
            <a:chOff x="703489" y="169018"/>
            <a:chExt cx="8840416" cy="945008"/>
          </a:xfrm>
        </p:grpSpPr>
        <p:pic>
          <p:nvPicPr>
            <p:cNvPr id="10" name="Picture 9">
              <a:extLst>
                <a:ext uri="{FF2B5EF4-FFF2-40B4-BE49-F238E27FC236}">
                  <a16:creationId xmlns:a16="http://schemas.microsoft.com/office/drawing/2014/main" xmlns="" id="{489A4AF8-DB5A-489C-BC67-4E68F945092C}"/>
                </a:ext>
              </a:extLst>
            </p:cNvPr>
            <p:cNvPicPr>
              <a:picLocks noChangeAspect="1"/>
            </p:cNvPicPr>
            <p:nvPr/>
          </p:nvPicPr>
          <p:blipFill>
            <a:blip r:embed="rId2"/>
            <a:stretch>
              <a:fillRect/>
            </a:stretch>
          </p:blipFill>
          <p:spPr>
            <a:xfrm>
              <a:off x="703489" y="169018"/>
              <a:ext cx="3277768" cy="945008"/>
            </a:xfrm>
            <a:prstGeom prst="rect">
              <a:avLst/>
            </a:prstGeom>
          </p:spPr>
        </p:pic>
        <p:sp>
          <p:nvSpPr>
            <p:cNvPr id="11" name="TextBox 10">
              <a:extLst>
                <a:ext uri="{FF2B5EF4-FFF2-40B4-BE49-F238E27FC236}">
                  <a16:creationId xmlns:a16="http://schemas.microsoft.com/office/drawing/2014/main" xmlns="" id="{83763309-1F52-4D5A-94CD-9D2EBB15C062}"/>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
        <p:nvSpPr>
          <p:cNvPr id="12" name="TextBox 11">
            <a:extLst>
              <a:ext uri="{FF2B5EF4-FFF2-40B4-BE49-F238E27FC236}">
                <a16:creationId xmlns:a16="http://schemas.microsoft.com/office/drawing/2014/main" xmlns="" id="{00C78E6C-99B4-44C7-BA13-00263A51EE25}"/>
              </a:ext>
            </a:extLst>
          </p:cNvPr>
          <p:cNvSpPr txBox="1"/>
          <p:nvPr/>
        </p:nvSpPr>
        <p:spPr>
          <a:xfrm>
            <a:off x="812181" y="1540551"/>
            <a:ext cx="5535169" cy="523220"/>
          </a:xfrm>
          <a:prstGeom prst="rect">
            <a:avLst/>
          </a:prstGeom>
          <a:noFill/>
        </p:spPr>
        <p:txBody>
          <a:bodyPr wrap="square" rtlCol="0">
            <a:spAutoFit/>
          </a:bodyPr>
          <a:lstStyle/>
          <a:p>
            <a:r>
              <a:rPr lang="en-US"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Emergency Use Authorization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2258109837"/>
              </p:ext>
            </p:extLst>
          </p:nvPr>
        </p:nvGraphicFramePr>
        <p:xfrm>
          <a:off x="693627" y="1370857"/>
          <a:ext cx="8671146" cy="6051785"/>
        </p:xfrm>
        <a:graphic>
          <a:graphicData uri="http://schemas.openxmlformats.org/drawingml/2006/table">
            <a:tbl>
              <a:tblPr firstRow="1" bandRow="1">
                <a:tableStyleId>{2D5ABB26-0587-4C30-8999-92F81FD0307C}</a:tableStyleId>
              </a:tblPr>
              <a:tblGrid>
                <a:gridCol w="2823591">
                  <a:extLst>
                    <a:ext uri="{9D8B030D-6E8A-4147-A177-3AD203B41FA5}">
                      <a16:colId xmlns:a16="http://schemas.microsoft.com/office/drawing/2014/main" xmlns="" val="20000"/>
                    </a:ext>
                  </a:extLst>
                </a:gridCol>
                <a:gridCol w="5847555">
                  <a:extLst>
                    <a:ext uri="{9D8B030D-6E8A-4147-A177-3AD203B41FA5}">
                      <a16:colId xmlns:a16="http://schemas.microsoft.com/office/drawing/2014/main" xmlns="" val="20001"/>
                    </a:ext>
                  </a:extLst>
                </a:gridCol>
              </a:tblGrid>
              <a:tr h="731794">
                <a:tc>
                  <a:txBody>
                    <a:bodyPr/>
                    <a:lstStyle/>
                    <a:p>
                      <a:pPr>
                        <a:lnSpc>
                          <a:spcPct val="100000"/>
                        </a:lnSpc>
                        <a:spcBef>
                          <a:spcPts val="30"/>
                        </a:spcBef>
                      </a:pPr>
                      <a:endParaRPr sz="1800" dirty="0">
                        <a:latin typeface="Tahoma" panose="020B0604030504040204" pitchFamily="34" charset="0"/>
                        <a:ea typeface="Tahoma" panose="020B0604030504040204" pitchFamily="34" charset="0"/>
                        <a:cs typeface="Tahoma" panose="020B0604030504040204" pitchFamily="34" charset="0"/>
                      </a:endParaRPr>
                    </a:p>
                    <a:p>
                      <a:pPr marL="67945">
                        <a:lnSpc>
                          <a:spcPct val="100000"/>
                        </a:lnSpc>
                      </a:pPr>
                      <a:r>
                        <a:rPr sz="1800" b="1" spc="-5" dirty="0">
                          <a:latin typeface="Tahoma" panose="020B0604030504040204" pitchFamily="34" charset="0"/>
                          <a:ea typeface="Tahoma" panose="020B0604030504040204" pitchFamily="34" charset="0"/>
                          <a:cs typeface="Tahoma" panose="020B0604030504040204" pitchFamily="34" charset="0"/>
                        </a:rPr>
                        <a:t>Test</a:t>
                      </a:r>
                      <a:r>
                        <a:rPr sz="1800" b="1" spc="20" dirty="0">
                          <a:latin typeface="Tahoma" panose="020B0604030504040204" pitchFamily="34" charset="0"/>
                          <a:ea typeface="Tahoma" panose="020B0604030504040204" pitchFamily="34" charset="0"/>
                          <a:cs typeface="Tahoma" panose="020B0604030504040204" pitchFamily="34" charset="0"/>
                        </a:rPr>
                        <a:t> </a:t>
                      </a:r>
                      <a:r>
                        <a:rPr sz="1800" b="1" spc="-10" dirty="0">
                          <a:latin typeface="Tahoma" panose="020B0604030504040204" pitchFamily="34" charset="0"/>
                          <a:ea typeface="Tahoma" panose="020B0604030504040204" pitchFamily="34" charset="0"/>
                          <a:cs typeface="Tahoma" panose="020B0604030504040204" pitchFamily="34" charset="0"/>
                        </a:rPr>
                        <a:t>Summary</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solidFill>
                      <a:schemeClr val="tx2">
                        <a:lumMod val="20000"/>
                        <a:lumOff val="80000"/>
                      </a:schemeClr>
                    </a:solidFill>
                  </a:tcPr>
                </a:tc>
                <a:tc>
                  <a:txBody>
                    <a:bodyPr/>
                    <a:lstStyle/>
                    <a:p>
                      <a:pPr marL="69850" marR="851535">
                        <a:lnSpc>
                          <a:spcPct val="100000"/>
                        </a:lnSpc>
                        <a:spcBef>
                          <a:spcPts val="740"/>
                        </a:spcBef>
                      </a:pPr>
                      <a:r>
                        <a:rPr sz="1800" spc="-5" dirty="0">
                          <a:latin typeface="Tahoma" panose="020B0604030504040204" pitchFamily="34" charset="0"/>
                          <a:ea typeface="Tahoma" panose="020B0604030504040204" pitchFamily="34" charset="0"/>
                          <a:cs typeface="Tahoma" panose="020B0604030504040204" pitchFamily="34" charset="0"/>
                        </a:rPr>
                        <a:t>Rapid </a:t>
                      </a:r>
                      <a:r>
                        <a:rPr sz="1800" spc="-10" dirty="0">
                          <a:latin typeface="Tahoma" panose="020B0604030504040204" pitchFamily="34" charset="0"/>
                          <a:ea typeface="Tahoma" panose="020B0604030504040204" pitchFamily="34" charset="0"/>
                          <a:cs typeface="Tahoma" panose="020B0604030504040204" pitchFamily="34" charset="0"/>
                        </a:rPr>
                        <a:t>lateral </a:t>
                      </a:r>
                      <a:r>
                        <a:rPr sz="1800" dirty="0">
                          <a:latin typeface="Tahoma" panose="020B0604030504040204" pitchFamily="34" charset="0"/>
                          <a:ea typeface="Tahoma" panose="020B0604030504040204" pitchFamily="34" charset="0"/>
                          <a:cs typeface="Tahoma" panose="020B0604030504040204" pitchFamily="34" charset="0"/>
                        </a:rPr>
                        <a:t>flow </a:t>
                      </a:r>
                      <a:r>
                        <a:rPr sz="1800" spc="-5" dirty="0">
                          <a:latin typeface="Tahoma" panose="020B0604030504040204" pitchFamily="34" charset="0"/>
                          <a:ea typeface="Tahoma" panose="020B0604030504040204" pitchFamily="34" charset="0"/>
                          <a:cs typeface="Tahoma" panose="020B0604030504040204" pitchFamily="34" charset="0"/>
                        </a:rPr>
                        <a:t>immunoassay for </a:t>
                      </a:r>
                      <a:r>
                        <a:rPr sz="1800" spc="-10" dirty="0">
                          <a:latin typeface="Tahoma" panose="020B0604030504040204" pitchFamily="34" charset="0"/>
                          <a:ea typeface="Tahoma" panose="020B0604030504040204" pitchFamily="34" charset="0"/>
                          <a:cs typeface="Tahoma" panose="020B0604030504040204" pitchFamily="34" charset="0"/>
                        </a:rPr>
                        <a:t>the </a:t>
                      </a:r>
                      <a:r>
                        <a:rPr sz="1800" spc="-5" dirty="0">
                          <a:latin typeface="Tahoma" panose="020B0604030504040204" pitchFamily="34" charset="0"/>
                          <a:ea typeface="Tahoma" panose="020B0604030504040204" pitchFamily="34" charset="0"/>
                          <a:cs typeface="Tahoma" panose="020B0604030504040204" pitchFamily="34" charset="0"/>
                        </a:rPr>
                        <a:t>qualitative  </a:t>
                      </a:r>
                      <a:r>
                        <a:rPr sz="1800" spc="-10" dirty="0">
                          <a:latin typeface="Tahoma" panose="020B0604030504040204" pitchFamily="34" charset="0"/>
                          <a:ea typeface="Tahoma" panose="020B0604030504040204" pitchFamily="34" charset="0"/>
                          <a:cs typeface="Tahoma" panose="020B0604030504040204" pitchFamily="34" charset="0"/>
                        </a:rPr>
                        <a:t>detection </a:t>
                      </a:r>
                      <a:r>
                        <a:rPr sz="1800" spc="-5" dirty="0">
                          <a:latin typeface="Tahoma" panose="020B0604030504040204" pitchFamily="34" charset="0"/>
                          <a:ea typeface="Tahoma" panose="020B0604030504040204" pitchFamily="34" charset="0"/>
                          <a:cs typeface="Tahoma" panose="020B0604030504040204" pitchFamily="34" charset="0"/>
                        </a:rPr>
                        <a:t>of</a:t>
                      </a:r>
                      <a:r>
                        <a:rPr sz="1800" spc="4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SARS-CoV-2</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solidFill>
                      <a:schemeClr val="tx2">
                        <a:lumMod val="20000"/>
                        <a:lumOff val="80000"/>
                      </a:schemeClr>
                    </a:solidFill>
                  </a:tcPr>
                </a:tc>
                <a:extLst>
                  <a:ext uri="{0D108BD9-81ED-4DB2-BD59-A6C34878D82A}">
                    <a16:rowId xmlns:a16="http://schemas.microsoft.com/office/drawing/2014/main" xmlns="" val="10000"/>
                  </a:ext>
                </a:extLst>
              </a:tr>
              <a:tr h="731795">
                <a:tc>
                  <a:txBody>
                    <a:bodyPr/>
                    <a:lstStyle/>
                    <a:p>
                      <a:pPr>
                        <a:lnSpc>
                          <a:spcPct val="100000"/>
                        </a:lnSpc>
                        <a:spcBef>
                          <a:spcPts val="30"/>
                        </a:spcBef>
                      </a:pPr>
                      <a:endParaRPr sz="1800" dirty="0">
                        <a:latin typeface="Tahoma" panose="020B0604030504040204" pitchFamily="34" charset="0"/>
                        <a:ea typeface="Tahoma" panose="020B0604030504040204" pitchFamily="34" charset="0"/>
                        <a:cs typeface="Tahoma" panose="020B0604030504040204" pitchFamily="34" charset="0"/>
                      </a:endParaRPr>
                    </a:p>
                    <a:p>
                      <a:pPr marL="67945">
                        <a:lnSpc>
                          <a:spcPct val="100000"/>
                        </a:lnSpc>
                      </a:pPr>
                      <a:r>
                        <a:rPr sz="1800" b="1" spc="-5" dirty="0">
                          <a:latin typeface="Tahoma" panose="020B0604030504040204" pitchFamily="34" charset="0"/>
                          <a:ea typeface="Tahoma" panose="020B0604030504040204" pitchFamily="34" charset="0"/>
                          <a:cs typeface="Tahoma" panose="020B0604030504040204" pitchFamily="34" charset="0"/>
                        </a:rPr>
                        <a:t>Testing</a:t>
                      </a:r>
                      <a:r>
                        <a:rPr sz="1800" b="1" spc="20"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Environment</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cap="flat" cmpd="sng" algn="ctr">
                      <a:solidFill>
                        <a:srgbClr val="009CDD"/>
                      </a:solidFill>
                      <a:prstDash val="solid"/>
                      <a:round/>
                      <a:headEnd type="none" w="med" len="med"/>
                      <a:tailEnd type="none" w="med" len="med"/>
                    </a:lnR>
                    <a:lnT w="28575" cap="flat" cmpd="sng" algn="ctr">
                      <a:solidFill>
                        <a:srgbClr val="009CDD"/>
                      </a:solidFill>
                      <a:prstDash val="solid"/>
                      <a:round/>
                      <a:headEnd type="none" w="med" len="med"/>
                      <a:tailEnd type="none" w="med" len="med"/>
                    </a:lnT>
                    <a:lnB w="12700">
                      <a:solidFill>
                        <a:srgbClr val="009CDD"/>
                      </a:solidFill>
                      <a:prstDash val="solid"/>
                    </a:lnB>
                    <a:solidFill>
                      <a:schemeClr val="bg1"/>
                    </a:solidFill>
                  </a:tcPr>
                </a:tc>
                <a:tc>
                  <a:txBody>
                    <a:bodyPr/>
                    <a:lstStyle/>
                    <a:p>
                      <a:pPr marL="69850" marR="400685">
                        <a:lnSpc>
                          <a:spcPct val="100000"/>
                        </a:lnSpc>
                        <a:spcBef>
                          <a:spcPts val="740"/>
                        </a:spcBef>
                      </a:pPr>
                      <a:r>
                        <a:rPr sz="1800" spc="-5" dirty="0">
                          <a:latin typeface="Tahoma" panose="020B0604030504040204" pitchFamily="34" charset="0"/>
                          <a:ea typeface="Tahoma" panose="020B0604030504040204" pitchFamily="34" charset="0"/>
                          <a:cs typeface="Tahoma" panose="020B0604030504040204" pitchFamily="34" charset="0"/>
                        </a:rPr>
                        <a:t>Point of </a:t>
                      </a:r>
                      <a:r>
                        <a:rPr sz="1800" spc="-10" dirty="0">
                          <a:latin typeface="Tahoma" panose="020B0604030504040204" pitchFamily="34" charset="0"/>
                          <a:ea typeface="Tahoma" panose="020B0604030504040204" pitchFamily="34" charset="0"/>
                          <a:cs typeface="Tahoma" panose="020B0604030504040204" pitchFamily="34" charset="0"/>
                        </a:rPr>
                        <a:t>Care </a:t>
                      </a:r>
                      <a:r>
                        <a:rPr sz="1800" spc="-5" dirty="0">
                          <a:latin typeface="Tahoma" panose="020B0604030504040204" pitchFamily="34" charset="0"/>
                          <a:ea typeface="Tahoma" panose="020B0604030504040204" pitchFamily="34" charset="0"/>
                          <a:cs typeface="Tahoma" panose="020B0604030504040204" pitchFamily="34" charset="0"/>
                        </a:rPr>
                        <a:t>settings with a </a:t>
                      </a:r>
                      <a:r>
                        <a:rPr sz="1800" spc="-10" dirty="0">
                          <a:latin typeface="Tahoma" panose="020B0604030504040204" pitchFamily="34" charset="0"/>
                          <a:ea typeface="Tahoma" panose="020B0604030504040204" pitchFamily="34" charset="0"/>
                          <a:cs typeface="Tahoma" panose="020B0604030504040204" pitchFamily="34" charset="0"/>
                        </a:rPr>
                        <a:t>CLIA Certificate </a:t>
                      </a:r>
                      <a:r>
                        <a:rPr sz="1800" spc="-5" dirty="0">
                          <a:latin typeface="Tahoma" panose="020B0604030504040204" pitchFamily="34" charset="0"/>
                          <a:ea typeface="Tahoma" panose="020B0604030504040204" pitchFamily="34" charset="0"/>
                          <a:cs typeface="Tahoma" panose="020B0604030504040204" pitchFamily="34" charset="0"/>
                        </a:rPr>
                        <a:t>of Waiver,  Compliance or</a:t>
                      </a:r>
                      <a:r>
                        <a:rPr sz="1800" spc="4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Accreditation</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93980" marB="0">
                    <a:lnL w="12700" cap="flat" cmpd="sng" algn="ctr">
                      <a:solidFill>
                        <a:srgbClr val="009CDD"/>
                      </a:solidFill>
                      <a:prstDash val="solid"/>
                      <a:round/>
                      <a:headEnd type="none" w="med" len="med"/>
                      <a:tailEnd type="none" w="med" len="med"/>
                    </a:lnL>
                    <a:lnR w="12700">
                      <a:solidFill>
                        <a:srgbClr val="009CDD"/>
                      </a:solidFill>
                      <a:prstDash val="solid"/>
                    </a:lnR>
                    <a:lnT w="28575" cap="flat" cmpd="sng" algn="ctr">
                      <a:solidFill>
                        <a:srgbClr val="009CDD"/>
                      </a:solidFill>
                      <a:prstDash val="solid"/>
                      <a:round/>
                      <a:headEnd type="none" w="med" len="med"/>
                      <a:tailEnd type="none" w="med" len="med"/>
                    </a:lnT>
                    <a:lnB w="12700">
                      <a:solidFill>
                        <a:srgbClr val="009CDD"/>
                      </a:solidFill>
                      <a:prstDash val="solid"/>
                    </a:lnB>
                    <a:solidFill>
                      <a:schemeClr val="bg1"/>
                    </a:solidFill>
                  </a:tcPr>
                </a:tc>
                <a:extLst>
                  <a:ext uri="{0D108BD9-81ED-4DB2-BD59-A6C34878D82A}">
                    <a16:rowId xmlns:a16="http://schemas.microsoft.com/office/drawing/2014/main" xmlns="" val="10001"/>
                  </a:ext>
                </a:extLst>
              </a:tr>
              <a:tr h="731795">
                <a:tc>
                  <a:txBody>
                    <a:bodyPr/>
                    <a:lstStyle/>
                    <a:p>
                      <a:pPr marL="67945">
                        <a:lnSpc>
                          <a:spcPct val="100000"/>
                        </a:lnSpc>
                      </a:pPr>
                      <a:endParaRPr lang="en-US" sz="1800" dirty="0">
                        <a:latin typeface="Tahoma" panose="020B0604030504040204" pitchFamily="34" charset="0"/>
                        <a:ea typeface="Tahoma" panose="020B0604030504040204" pitchFamily="34" charset="0"/>
                        <a:cs typeface="Tahoma" panose="020B0604030504040204" pitchFamily="34" charset="0"/>
                      </a:endParaRPr>
                    </a:p>
                    <a:p>
                      <a:pPr marL="67945">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Storage and Stability</a:t>
                      </a:r>
                      <a:endParaRPr sz="1800" b="1"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cap="flat" cmpd="sng" algn="ctr">
                      <a:solidFill>
                        <a:srgbClr val="009CDD"/>
                      </a:solidFill>
                      <a:prstDash val="solid"/>
                      <a:round/>
                      <a:headEnd type="none" w="med" len="med"/>
                      <a:tailEnd type="none" w="med" len="med"/>
                    </a:lnR>
                    <a:lnT w="12700">
                      <a:solidFill>
                        <a:srgbClr val="009CDD"/>
                      </a:solidFill>
                      <a:prstDash val="solid"/>
                    </a:lnT>
                    <a:lnB w="12700" cap="flat" cmpd="sng" algn="ctr">
                      <a:solidFill>
                        <a:srgbClr val="009CDD"/>
                      </a:solidFill>
                      <a:prstDash val="solid"/>
                      <a:round/>
                      <a:headEnd type="none" w="med" len="med"/>
                      <a:tailEnd type="none" w="med" len="med"/>
                    </a:lnB>
                    <a:solidFill>
                      <a:schemeClr val="tx2">
                        <a:lumMod val="20000"/>
                        <a:lumOff val="80000"/>
                      </a:schemeClr>
                    </a:solidFill>
                  </a:tcPr>
                </a:tc>
                <a:tc>
                  <a:txBody>
                    <a:bodyPr/>
                    <a:lstStyle/>
                    <a:p>
                      <a:pPr marL="69850" marR="0" lvl="0" indent="0" defTabSz="91440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Stored at temperatures between</a:t>
                      </a:r>
                      <a:r>
                        <a:rPr lang="pt-BR" sz="1800" dirty="0">
                          <a:latin typeface="Tahoma" panose="020B0604030504040204" pitchFamily="34" charset="0"/>
                          <a:ea typeface="Tahoma" panose="020B0604030504040204" pitchFamily="34" charset="0"/>
                          <a:cs typeface="Tahoma" panose="020B0604030504040204" pitchFamily="34" charset="0"/>
                        </a:rPr>
                        <a:t> 36-86°F (2-30°C)</a:t>
                      </a:r>
                    </a:p>
                    <a:p>
                      <a:pPr marL="69850" marR="0" lvl="0" indent="0" defTabSz="914400" eaLnBrk="1" fontAlgn="auto" latinLnBrk="0" hangingPunct="1">
                        <a:lnSpc>
                          <a:spcPct val="100000"/>
                        </a:lnSpc>
                        <a:spcBef>
                          <a:spcPts val="0"/>
                        </a:spcBef>
                        <a:spcAft>
                          <a:spcPts val="0"/>
                        </a:spcAft>
                        <a:buClrTx/>
                        <a:buSzTx/>
                        <a:buFontTx/>
                        <a:buNone/>
                        <a:tabLst/>
                        <a:defRPr/>
                      </a:pPr>
                      <a:r>
                        <a:rPr lang="pt-BR" sz="1800" dirty="0">
                          <a:latin typeface="Tahoma" panose="020B0604030504040204" pitchFamily="34" charset="0"/>
                          <a:ea typeface="Tahoma" panose="020B0604030504040204" pitchFamily="34" charset="0"/>
                          <a:cs typeface="Tahoma" panose="020B0604030504040204" pitchFamily="34" charset="0"/>
                        </a:rPr>
                        <a:t>DO NOT freeze</a:t>
                      </a:r>
                    </a:p>
                    <a:p>
                      <a:pPr marL="69850" marR="0" lvl="0" indent="0" defTabSz="91440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Test should remain in sealed pouch until use</a:t>
                      </a:r>
                    </a:p>
                    <a:p>
                      <a:pPr marL="69850" marR="0" lvl="0" indent="0" defTabSz="91440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Use before expiration date on sealed pouch</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cap="flat" cmpd="sng" algn="ctr">
                      <a:solidFill>
                        <a:srgbClr val="009CDD"/>
                      </a:solidFill>
                      <a:prstDash val="solid"/>
                      <a:round/>
                      <a:headEnd type="none" w="med" len="med"/>
                      <a:tailEnd type="none" w="med" len="med"/>
                    </a:lnL>
                    <a:lnR w="12700">
                      <a:solidFill>
                        <a:srgbClr val="009CDD"/>
                      </a:solidFill>
                      <a:prstDash val="solid"/>
                    </a:lnR>
                    <a:lnT w="12700">
                      <a:solidFill>
                        <a:srgbClr val="009CDD"/>
                      </a:solidFill>
                      <a:prstDash val="solid"/>
                    </a:lnT>
                    <a:lnB w="12700" cap="flat" cmpd="sng" algn="ctr">
                      <a:solidFill>
                        <a:srgbClr val="009CDD"/>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338746308"/>
                  </a:ext>
                </a:extLst>
              </a:tr>
              <a:tr h="731795">
                <a:tc>
                  <a:txBody>
                    <a:bodyPr/>
                    <a:lstStyle/>
                    <a:p>
                      <a:pPr>
                        <a:lnSpc>
                          <a:spcPct val="100000"/>
                        </a:lnSpc>
                        <a:spcBef>
                          <a:spcPts val="30"/>
                        </a:spcBef>
                      </a:pPr>
                      <a:endParaRPr sz="1800" dirty="0">
                        <a:latin typeface="Tahoma" panose="020B0604030504040204" pitchFamily="34" charset="0"/>
                        <a:ea typeface="Tahoma" panose="020B0604030504040204" pitchFamily="34" charset="0"/>
                        <a:cs typeface="Tahoma" panose="020B0604030504040204" pitchFamily="34" charset="0"/>
                      </a:endParaRPr>
                    </a:p>
                    <a:p>
                      <a:pPr marL="67945">
                        <a:lnSpc>
                          <a:spcPct val="100000"/>
                        </a:lnSpc>
                      </a:pPr>
                      <a:r>
                        <a:rPr sz="1800" b="1" spc="-5" dirty="0">
                          <a:latin typeface="Tahoma" panose="020B0604030504040204" pitchFamily="34" charset="0"/>
                          <a:ea typeface="Tahoma" panose="020B0604030504040204" pitchFamily="34" charset="0"/>
                          <a:cs typeface="Tahoma" panose="020B0604030504040204" pitchFamily="34" charset="0"/>
                        </a:rPr>
                        <a:t>Specimen</a:t>
                      </a:r>
                      <a:r>
                        <a:rPr sz="1800" b="1" dirty="0">
                          <a:latin typeface="Tahoma" panose="020B0604030504040204" pitchFamily="34" charset="0"/>
                          <a:ea typeface="Tahoma" panose="020B0604030504040204" pitchFamily="34" charset="0"/>
                          <a:cs typeface="Tahoma" panose="020B0604030504040204" pitchFamily="34" charset="0"/>
                        </a:rPr>
                        <a:t> </a:t>
                      </a:r>
                      <a:r>
                        <a:rPr sz="1800" b="1" spc="-10" dirty="0">
                          <a:latin typeface="Tahoma" panose="020B0604030504040204" pitchFamily="34" charset="0"/>
                          <a:ea typeface="Tahoma" panose="020B0604030504040204" pitchFamily="34" charset="0"/>
                          <a:cs typeface="Tahoma" panose="020B0604030504040204" pitchFamily="34" charset="0"/>
                        </a:rPr>
                        <a:t>Type</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800" dirty="0">
                        <a:latin typeface="Tahoma" panose="020B0604030504040204" pitchFamily="34" charset="0"/>
                        <a:ea typeface="Tahoma" panose="020B0604030504040204" pitchFamily="34" charset="0"/>
                        <a:cs typeface="Tahoma" panose="020B0604030504040204" pitchFamily="34" charset="0"/>
                      </a:endParaRPr>
                    </a:p>
                    <a:p>
                      <a:pPr marL="69850">
                        <a:lnSpc>
                          <a:spcPct val="100000"/>
                        </a:lnSpc>
                      </a:pPr>
                      <a:r>
                        <a:rPr sz="1800" spc="-10" dirty="0">
                          <a:latin typeface="Tahoma" panose="020B0604030504040204" pitchFamily="34" charset="0"/>
                          <a:ea typeface="Tahoma" panose="020B0604030504040204" pitchFamily="34" charset="0"/>
                          <a:cs typeface="Tahoma" panose="020B0604030504040204" pitchFamily="34" charset="0"/>
                        </a:rPr>
                        <a:t>Direct </a:t>
                      </a:r>
                      <a:r>
                        <a:rPr lang="en-US" sz="1800" spc="-10" dirty="0">
                          <a:latin typeface="Tahoma" panose="020B0604030504040204" pitchFamily="34" charset="0"/>
                          <a:ea typeface="Tahoma" panose="020B0604030504040204" pitchFamily="34" charset="0"/>
                          <a:cs typeface="Tahoma" panose="020B0604030504040204" pitchFamily="34" charset="0"/>
                        </a:rPr>
                        <a:t>anterior </a:t>
                      </a:r>
                      <a:r>
                        <a:rPr sz="1800" spc="-5" dirty="0" err="1">
                          <a:latin typeface="Tahoma" panose="020B0604030504040204" pitchFamily="34" charset="0"/>
                          <a:ea typeface="Tahoma" panose="020B0604030504040204" pitchFamily="34" charset="0"/>
                          <a:cs typeface="Tahoma" panose="020B0604030504040204" pitchFamily="34" charset="0"/>
                        </a:rPr>
                        <a:t>na</a:t>
                      </a:r>
                      <a:r>
                        <a:rPr lang="en-US" sz="1800" spc="-5" dirty="0" err="1">
                          <a:latin typeface="Tahoma" panose="020B0604030504040204" pitchFamily="34" charset="0"/>
                          <a:ea typeface="Tahoma" panose="020B0604030504040204" pitchFamily="34" charset="0"/>
                          <a:cs typeface="Tahoma" panose="020B0604030504040204" pitchFamily="34" charset="0"/>
                        </a:rPr>
                        <a:t>re</a:t>
                      </a:r>
                      <a:r>
                        <a:rPr sz="1800" spc="4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swab</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xmlns="" val="10002"/>
                  </a:ext>
                </a:extLst>
              </a:tr>
              <a:tr h="1106576">
                <a:tc>
                  <a:txBody>
                    <a:bodyPr/>
                    <a:lstStyle/>
                    <a:p>
                      <a:pPr>
                        <a:lnSpc>
                          <a:spcPct val="100000"/>
                        </a:lnSpc>
                        <a:spcBef>
                          <a:spcPts val="40"/>
                        </a:spcBef>
                      </a:pPr>
                      <a:endParaRPr sz="1800" dirty="0">
                        <a:latin typeface="Tahoma" panose="020B0604030504040204" pitchFamily="34" charset="0"/>
                        <a:ea typeface="Tahoma" panose="020B0604030504040204" pitchFamily="34" charset="0"/>
                        <a:cs typeface="Tahoma" panose="020B0604030504040204" pitchFamily="34" charset="0"/>
                      </a:endParaRPr>
                    </a:p>
                    <a:p>
                      <a:pPr marL="67945">
                        <a:lnSpc>
                          <a:spcPct val="100000"/>
                        </a:lnSpc>
                        <a:spcBef>
                          <a:spcPts val="5"/>
                        </a:spcBef>
                      </a:pPr>
                      <a:r>
                        <a:rPr sz="1800" b="1" spc="-10" dirty="0">
                          <a:latin typeface="Tahoma" panose="020B0604030504040204" pitchFamily="34" charset="0"/>
                          <a:ea typeface="Tahoma" panose="020B0604030504040204" pitchFamily="34" charset="0"/>
                          <a:cs typeface="Tahoma" panose="020B0604030504040204" pitchFamily="34" charset="0"/>
                        </a:rPr>
                        <a:t>Time </a:t>
                      </a:r>
                      <a:r>
                        <a:rPr sz="1800" b="1" spc="-5" dirty="0">
                          <a:latin typeface="Tahoma" panose="020B0604030504040204" pitchFamily="34" charset="0"/>
                          <a:ea typeface="Tahoma" panose="020B0604030504040204" pitchFamily="34" charset="0"/>
                          <a:cs typeface="Tahoma" panose="020B0604030504040204" pitchFamily="34" charset="0"/>
                        </a:rPr>
                        <a:t>to</a:t>
                      </a:r>
                      <a:r>
                        <a:rPr sz="1800" b="1" spc="15"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Result</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50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solidFill>
                      <a:schemeClr val="tx2">
                        <a:lumMod val="20000"/>
                        <a:lumOff val="80000"/>
                      </a:schemeClr>
                    </a:solidFill>
                  </a:tcPr>
                </a:tc>
                <a:tc>
                  <a:txBody>
                    <a:bodyPr/>
                    <a:lstStyle/>
                    <a:p>
                      <a:pPr>
                        <a:lnSpc>
                          <a:spcPct val="100000"/>
                        </a:lnSpc>
                      </a:pPr>
                      <a:endParaRPr sz="1800" dirty="0">
                        <a:latin typeface="Tahoma" panose="020B0604030504040204" pitchFamily="34" charset="0"/>
                        <a:ea typeface="Tahoma" panose="020B0604030504040204" pitchFamily="34" charset="0"/>
                        <a:cs typeface="Tahoma" panose="020B0604030504040204" pitchFamily="34" charset="0"/>
                      </a:endParaRPr>
                    </a:p>
                    <a:p>
                      <a:pPr marL="69850">
                        <a:lnSpc>
                          <a:spcPct val="100000"/>
                        </a:lnSpc>
                        <a:spcBef>
                          <a:spcPts val="5"/>
                        </a:spcBef>
                      </a:pPr>
                      <a:r>
                        <a:rPr sz="1800" spc="-5" dirty="0">
                          <a:latin typeface="Tahoma" panose="020B0604030504040204" pitchFamily="34" charset="0"/>
                          <a:ea typeface="Tahoma" panose="020B0604030504040204" pitchFamily="34" charset="0"/>
                          <a:cs typeface="Tahoma" panose="020B0604030504040204" pitchFamily="34" charset="0"/>
                        </a:rPr>
                        <a:t>Results visually </a:t>
                      </a:r>
                      <a:r>
                        <a:rPr sz="1800" spc="-10" dirty="0">
                          <a:latin typeface="Tahoma" panose="020B0604030504040204" pitchFamily="34" charset="0"/>
                          <a:ea typeface="Tahoma" panose="020B0604030504040204" pitchFamily="34" charset="0"/>
                          <a:cs typeface="Tahoma" panose="020B0604030504040204" pitchFamily="34" charset="0"/>
                        </a:rPr>
                        <a:t>read at </a:t>
                      </a:r>
                      <a:r>
                        <a:rPr sz="1800" spc="-15" dirty="0">
                          <a:latin typeface="Tahoma" panose="020B0604030504040204" pitchFamily="34" charset="0"/>
                          <a:ea typeface="Tahoma" panose="020B0604030504040204" pitchFamily="34" charset="0"/>
                          <a:cs typeface="Tahoma" panose="020B0604030504040204" pitchFamily="34" charset="0"/>
                        </a:rPr>
                        <a:t>15</a:t>
                      </a:r>
                      <a:r>
                        <a:rPr sz="1800" spc="15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minutes</a:t>
                      </a:r>
                      <a:endParaRPr sz="1800" dirty="0">
                        <a:latin typeface="Tahoma" panose="020B0604030504040204" pitchFamily="34" charset="0"/>
                        <a:ea typeface="Tahoma" panose="020B0604030504040204" pitchFamily="34" charset="0"/>
                        <a:cs typeface="Tahoma" panose="020B0604030504040204" pitchFamily="34" charset="0"/>
                      </a:endParaRPr>
                    </a:p>
                    <a:p>
                      <a:pPr marL="69850">
                        <a:lnSpc>
                          <a:spcPct val="100000"/>
                        </a:lnSpc>
                      </a:pPr>
                      <a:r>
                        <a:rPr sz="1800" spc="-5" dirty="0">
                          <a:latin typeface="Tahoma" panose="020B0604030504040204" pitchFamily="34" charset="0"/>
                          <a:ea typeface="Tahoma" panose="020B0604030504040204" pitchFamily="34" charset="0"/>
                          <a:cs typeface="Tahoma" panose="020B0604030504040204" pitchFamily="34" charset="0"/>
                        </a:rPr>
                        <a:t>*Results should not </a:t>
                      </a:r>
                      <a:r>
                        <a:rPr sz="1800" spc="-15" dirty="0">
                          <a:latin typeface="Tahoma" panose="020B0604030504040204" pitchFamily="34" charset="0"/>
                          <a:ea typeface="Tahoma" panose="020B0604030504040204" pitchFamily="34" charset="0"/>
                          <a:cs typeface="Tahoma" panose="020B0604030504040204" pitchFamily="34" charset="0"/>
                        </a:rPr>
                        <a:t>be </a:t>
                      </a:r>
                      <a:r>
                        <a:rPr sz="1800" spc="-10" dirty="0">
                          <a:latin typeface="Tahoma" panose="020B0604030504040204" pitchFamily="34" charset="0"/>
                          <a:ea typeface="Tahoma" panose="020B0604030504040204" pitchFamily="34" charset="0"/>
                          <a:cs typeface="Tahoma" panose="020B0604030504040204" pitchFamily="34" charset="0"/>
                        </a:rPr>
                        <a:t>read after </a:t>
                      </a:r>
                      <a:r>
                        <a:rPr sz="1800" spc="-5" dirty="0">
                          <a:latin typeface="Tahoma" panose="020B0604030504040204" pitchFamily="34" charset="0"/>
                          <a:ea typeface="Tahoma" panose="020B0604030504040204" pitchFamily="34" charset="0"/>
                          <a:cs typeface="Tahoma" panose="020B0604030504040204" pitchFamily="34" charset="0"/>
                        </a:rPr>
                        <a:t>30</a:t>
                      </a:r>
                      <a:r>
                        <a:rPr sz="1800" spc="19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minutes</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solidFill>
                      <a:schemeClr val="tx2">
                        <a:lumMod val="20000"/>
                        <a:lumOff val="80000"/>
                      </a:schemeClr>
                    </a:solidFill>
                  </a:tcPr>
                </a:tc>
                <a:extLst>
                  <a:ext uri="{0D108BD9-81ED-4DB2-BD59-A6C34878D82A}">
                    <a16:rowId xmlns:a16="http://schemas.microsoft.com/office/drawing/2014/main" xmlns="" val="10003"/>
                  </a:ext>
                </a:extLst>
              </a:tr>
              <a:tr h="731795">
                <a:tc>
                  <a:txBody>
                    <a:bodyPr/>
                    <a:lstStyle/>
                    <a:p>
                      <a:pPr>
                        <a:lnSpc>
                          <a:spcPct val="100000"/>
                        </a:lnSpc>
                        <a:spcBef>
                          <a:spcPts val="30"/>
                        </a:spcBef>
                      </a:pPr>
                      <a:endParaRPr sz="1800">
                        <a:latin typeface="Tahoma" panose="020B0604030504040204" pitchFamily="34" charset="0"/>
                        <a:ea typeface="Tahoma" panose="020B0604030504040204" pitchFamily="34" charset="0"/>
                        <a:cs typeface="Tahoma" panose="020B0604030504040204" pitchFamily="34" charset="0"/>
                      </a:endParaRPr>
                    </a:p>
                    <a:p>
                      <a:pPr marL="67945">
                        <a:lnSpc>
                          <a:spcPct val="100000"/>
                        </a:lnSpc>
                      </a:pPr>
                      <a:r>
                        <a:rPr sz="1800" b="1" spc="-5" dirty="0">
                          <a:latin typeface="Tahoma" panose="020B0604030504040204" pitchFamily="34" charset="0"/>
                          <a:ea typeface="Tahoma" panose="020B0604030504040204" pitchFamily="34" charset="0"/>
                          <a:cs typeface="Tahoma" panose="020B0604030504040204" pitchFamily="34" charset="0"/>
                        </a:rPr>
                        <a:t>Waste</a:t>
                      </a:r>
                      <a:r>
                        <a:rPr sz="1800" b="1" spc="15" dirty="0">
                          <a:latin typeface="Tahoma" panose="020B0604030504040204" pitchFamily="34" charset="0"/>
                          <a:ea typeface="Tahoma" panose="020B0604030504040204" pitchFamily="34" charset="0"/>
                          <a:cs typeface="Tahoma" panose="020B0604030504040204" pitchFamily="34" charset="0"/>
                        </a:rPr>
                        <a:t> </a:t>
                      </a:r>
                      <a:r>
                        <a:rPr sz="1800" b="1" spc="-10" dirty="0">
                          <a:latin typeface="Tahoma" panose="020B0604030504040204" pitchFamily="34" charset="0"/>
                          <a:ea typeface="Tahoma" panose="020B0604030504040204" pitchFamily="34" charset="0"/>
                          <a:cs typeface="Tahoma" panose="020B0604030504040204" pitchFamily="34" charset="0"/>
                        </a:rPr>
                        <a:t>Disposal</a:t>
                      </a:r>
                      <a:endParaRPr sz="180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800" dirty="0">
                        <a:latin typeface="Tahoma" panose="020B0604030504040204" pitchFamily="34" charset="0"/>
                        <a:ea typeface="Tahoma" panose="020B0604030504040204" pitchFamily="34" charset="0"/>
                        <a:cs typeface="Tahoma" panose="020B0604030504040204" pitchFamily="34" charset="0"/>
                      </a:endParaRPr>
                    </a:p>
                    <a:p>
                      <a:pPr marL="69850">
                        <a:lnSpc>
                          <a:spcPct val="100000"/>
                        </a:lnSpc>
                      </a:pPr>
                      <a:r>
                        <a:rPr sz="1800" spc="-5" dirty="0">
                          <a:latin typeface="Tahoma" panose="020B0604030504040204" pitchFamily="34" charset="0"/>
                          <a:ea typeface="Tahoma" panose="020B0604030504040204" pitchFamily="34" charset="0"/>
                          <a:cs typeface="Tahoma" panose="020B0604030504040204" pitchFamily="34" charset="0"/>
                        </a:rPr>
                        <a:t>All components should </a:t>
                      </a:r>
                      <a:r>
                        <a:rPr sz="1800" spc="-15" dirty="0">
                          <a:latin typeface="Tahoma" panose="020B0604030504040204" pitchFamily="34" charset="0"/>
                          <a:ea typeface="Tahoma" panose="020B0604030504040204" pitchFamily="34" charset="0"/>
                          <a:cs typeface="Tahoma" panose="020B0604030504040204" pitchFamily="34" charset="0"/>
                        </a:rPr>
                        <a:t>be </a:t>
                      </a:r>
                      <a:r>
                        <a:rPr sz="1800" spc="-5" dirty="0">
                          <a:latin typeface="Tahoma" panose="020B0604030504040204" pitchFamily="34" charset="0"/>
                          <a:ea typeface="Tahoma" panose="020B0604030504040204" pitchFamily="34" charset="0"/>
                          <a:cs typeface="Tahoma" panose="020B0604030504040204" pitchFamily="34" charset="0"/>
                        </a:rPr>
                        <a:t>discarded </a:t>
                      </a:r>
                      <a:r>
                        <a:rPr sz="1800" dirty="0">
                          <a:latin typeface="Tahoma" panose="020B0604030504040204" pitchFamily="34" charset="0"/>
                          <a:ea typeface="Tahoma" panose="020B0604030504040204" pitchFamily="34" charset="0"/>
                          <a:cs typeface="Tahoma" panose="020B0604030504040204" pitchFamily="34" charset="0"/>
                        </a:rPr>
                        <a:t>as </a:t>
                      </a:r>
                      <a:r>
                        <a:rPr sz="1800" spc="-5" dirty="0">
                          <a:latin typeface="Tahoma" panose="020B0604030504040204" pitchFamily="34" charset="0"/>
                          <a:ea typeface="Tahoma" panose="020B0604030504040204" pitchFamily="34" charset="0"/>
                          <a:cs typeface="Tahoma" panose="020B0604030504040204" pitchFamily="34" charset="0"/>
                        </a:rPr>
                        <a:t>Biohazard</a:t>
                      </a:r>
                      <a:r>
                        <a:rPr sz="1800" spc="17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Waste</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xmlns="" val="10004"/>
                  </a:ext>
                </a:extLst>
              </a:tr>
              <a:tr h="731794">
                <a:tc>
                  <a:txBody>
                    <a:bodyPr/>
                    <a:lstStyle/>
                    <a:p>
                      <a:pPr marL="67945" marR="259079">
                        <a:lnSpc>
                          <a:spcPct val="100000"/>
                        </a:lnSpc>
                        <a:spcBef>
                          <a:spcPts val="740"/>
                        </a:spcBef>
                      </a:pPr>
                      <a:r>
                        <a:rPr sz="1800" b="1" spc="-10" dirty="0">
                          <a:latin typeface="Tahoma" panose="020B0604030504040204" pitchFamily="34" charset="0"/>
                          <a:ea typeface="Tahoma" panose="020B0604030504040204" pitchFamily="34" charset="0"/>
                          <a:cs typeface="Tahoma" panose="020B0604030504040204" pitchFamily="34" charset="0"/>
                        </a:rPr>
                        <a:t>PPE </a:t>
                      </a:r>
                      <a:r>
                        <a:rPr sz="1800" b="1" spc="-5" dirty="0">
                          <a:latin typeface="Tahoma" panose="020B0604030504040204" pitchFamily="34" charset="0"/>
                          <a:ea typeface="Tahoma" panose="020B0604030504040204" pitchFamily="34" charset="0"/>
                          <a:cs typeface="Tahoma" panose="020B0604030504040204" pitchFamily="34" charset="0"/>
                        </a:rPr>
                        <a:t>for </a:t>
                      </a:r>
                      <a:r>
                        <a:rPr sz="1800" b="1" spc="-10" dirty="0">
                          <a:latin typeface="Tahoma" panose="020B0604030504040204" pitchFamily="34" charset="0"/>
                          <a:ea typeface="Tahoma" panose="020B0604030504040204" pitchFamily="34" charset="0"/>
                          <a:cs typeface="Tahoma" panose="020B0604030504040204" pitchFamily="34" charset="0"/>
                        </a:rPr>
                        <a:t>Specimen  </a:t>
                      </a:r>
                      <a:r>
                        <a:rPr sz="1800" b="1" spc="-5" dirty="0">
                          <a:latin typeface="Tahoma" panose="020B0604030504040204" pitchFamily="34" charset="0"/>
                          <a:ea typeface="Tahoma" panose="020B0604030504040204" pitchFamily="34" charset="0"/>
                          <a:cs typeface="Tahoma" panose="020B0604030504040204" pitchFamily="34" charset="0"/>
                        </a:rPr>
                        <a:t>Collection &amp;</a:t>
                      </a:r>
                      <a:r>
                        <a:rPr sz="1800" b="1" spc="-60"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Handling</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solidFill>
                      <a:schemeClr val="tx2">
                        <a:lumMod val="20000"/>
                        <a:lumOff val="80000"/>
                      </a:schemeClr>
                    </a:solidFill>
                  </a:tcPr>
                </a:tc>
                <a:tc>
                  <a:txBody>
                    <a:bodyPr/>
                    <a:lstStyle/>
                    <a:p>
                      <a:pPr marL="69850" marR="675005">
                        <a:lnSpc>
                          <a:spcPct val="100000"/>
                        </a:lnSpc>
                        <a:spcBef>
                          <a:spcPts val="740"/>
                        </a:spcBef>
                      </a:pPr>
                      <a:r>
                        <a:rPr sz="1800" spc="-10" dirty="0">
                          <a:latin typeface="Tahoma" panose="020B0604030504040204" pitchFamily="34" charset="0"/>
                          <a:ea typeface="Tahoma" panose="020B0604030504040204" pitchFamily="34" charset="0"/>
                          <a:cs typeface="Tahoma" panose="020B0604030504040204" pitchFamily="34" charset="0"/>
                        </a:rPr>
                        <a:t>Refer </a:t>
                      </a:r>
                      <a:r>
                        <a:rPr sz="1800" dirty="0">
                          <a:latin typeface="Tahoma" panose="020B0604030504040204" pitchFamily="34" charset="0"/>
                          <a:ea typeface="Tahoma" panose="020B0604030504040204" pitchFamily="34" charset="0"/>
                          <a:cs typeface="Tahoma" panose="020B0604030504040204" pitchFamily="34" charset="0"/>
                        </a:rPr>
                        <a:t>to </a:t>
                      </a:r>
                      <a:r>
                        <a:rPr sz="1800" spc="-5" dirty="0">
                          <a:latin typeface="Tahoma" panose="020B0604030504040204" pitchFamily="34" charset="0"/>
                          <a:ea typeface="Tahoma" panose="020B0604030504040204" pitchFamily="34" charset="0"/>
                          <a:cs typeface="Tahoma" panose="020B0604030504040204" pitchFamily="34" charset="0"/>
                        </a:rPr>
                        <a:t>CDC Guidelines for collecting, handling and  testing clinical </a:t>
                      </a:r>
                      <a:r>
                        <a:rPr sz="1800" spc="-10" dirty="0">
                          <a:latin typeface="Tahoma" panose="020B0604030504040204" pitchFamily="34" charset="0"/>
                          <a:ea typeface="Tahoma" panose="020B0604030504040204" pitchFamily="34" charset="0"/>
                          <a:cs typeface="Tahoma" panose="020B0604030504040204" pitchFamily="34" charset="0"/>
                        </a:rPr>
                        <a:t>specimens </a:t>
                      </a:r>
                      <a:r>
                        <a:rPr sz="1800" spc="-5" dirty="0">
                          <a:latin typeface="Tahoma" panose="020B0604030504040204" pitchFamily="34" charset="0"/>
                          <a:ea typeface="Tahoma" panose="020B0604030504040204" pitchFamily="34" charset="0"/>
                          <a:cs typeface="Tahoma" panose="020B0604030504040204" pitchFamily="34" charset="0"/>
                        </a:rPr>
                        <a:t>(link </a:t>
                      </a:r>
                      <a:r>
                        <a:rPr sz="1800" dirty="0">
                          <a:latin typeface="Tahoma" panose="020B0604030504040204" pitchFamily="34" charset="0"/>
                          <a:ea typeface="Tahoma" panose="020B0604030504040204" pitchFamily="34" charset="0"/>
                          <a:cs typeface="Tahoma" panose="020B0604030504040204" pitchFamily="34" charset="0"/>
                        </a:rPr>
                        <a:t>in </a:t>
                      </a:r>
                      <a:r>
                        <a:rPr sz="1800" spc="-5" dirty="0">
                          <a:latin typeface="Tahoma" panose="020B0604030504040204" pitchFamily="34" charset="0"/>
                          <a:ea typeface="Tahoma" panose="020B0604030504040204" pitchFamily="34" charset="0"/>
                          <a:cs typeface="Tahoma" panose="020B0604030504040204" pitchFamily="34" charset="0"/>
                        </a:rPr>
                        <a:t>Product</a:t>
                      </a:r>
                      <a:r>
                        <a:rPr sz="1800" spc="17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Insert)</a:t>
                      </a:r>
                      <a:endParaRPr sz="1800" dirty="0">
                        <a:latin typeface="Tahoma" panose="020B0604030504040204" pitchFamily="34" charset="0"/>
                        <a:ea typeface="Tahoma" panose="020B0604030504040204" pitchFamily="34" charset="0"/>
                        <a:cs typeface="Tahoma" panose="020B0604030504040204" pitchFamily="34" charset="0"/>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solidFill>
                      <a:schemeClr val="tx2">
                        <a:lumMod val="20000"/>
                        <a:lumOff val="80000"/>
                      </a:schemeClr>
                    </a:solidFill>
                  </a:tcPr>
                </a:tc>
                <a:extLst>
                  <a:ext uri="{0D108BD9-81ED-4DB2-BD59-A6C34878D82A}">
                    <a16:rowId xmlns:a16="http://schemas.microsoft.com/office/drawing/2014/main" xmlns="" val="10005"/>
                  </a:ext>
                </a:extLst>
              </a:tr>
            </a:tbl>
          </a:graphicData>
        </a:graphic>
      </p:graphicFrame>
      <p:sp>
        <p:nvSpPr>
          <p:cNvPr id="9" name="Slide Number Placeholder 8">
            <a:extLst>
              <a:ext uri="{FF2B5EF4-FFF2-40B4-BE49-F238E27FC236}">
                <a16:creationId xmlns:a16="http://schemas.microsoft.com/office/drawing/2014/main" xmlns="" id="{0A1C1C74-4C7F-428F-ABCC-CAC3972A0CAF}"/>
              </a:ext>
            </a:extLst>
          </p:cNvPr>
          <p:cNvSpPr>
            <a:spLocks noGrp="1"/>
          </p:cNvSpPr>
          <p:nvPr>
            <p:ph type="sldNum" sz="quarter" idx="7"/>
          </p:nvPr>
        </p:nvSpPr>
        <p:spPr/>
        <p:txBody>
          <a:bodyPr/>
          <a:lstStyle/>
          <a:p>
            <a:fld id="{B6F15528-21DE-4FAA-801E-634DDDAF4B2B}" type="slidenum">
              <a:rPr lang="en-US" smtClean="0"/>
              <a:t>4</a:t>
            </a:fld>
            <a:endParaRPr lang="en-US"/>
          </a:p>
        </p:txBody>
      </p:sp>
      <p:grpSp>
        <p:nvGrpSpPr>
          <p:cNvPr id="12" name="Group 11">
            <a:extLst>
              <a:ext uri="{FF2B5EF4-FFF2-40B4-BE49-F238E27FC236}">
                <a16:creationId xmlns:a16="http://schemas.microsoft.com/office/drawing/2014/main" xmlns="" id="{E746F916-8C0F-400E-BB6D-0C4ED068D7F4}"/>
              </a:ext>
            </a:extLst>
          </p:cNvPr>
          <p:cNvGrpSpPr/>
          <p:nvPr/>
        </p:nvGrpSpPr>
        <p:grpSpPr>
          <a:xfrm>
            <a:off x="379433" y="253189"/>
            <a:ext cx="8840416" cy="991862"/>
            <a:chOff x="703489" y="169018"/>
            <a:chExt cx="8840416" cy="945008"/>
          </a:xfrm>
        </p:grpSpPr>
        <p:pic>
          <p:nvPicPr>
            <p:cNvPr id="13" name="Picture 12">
              <a:extLst>
                <a:ext uri="{FF2B5EF4-FFF2-40B4-BE49-F238E27FC236}">
                  <a16:creationId xmlns:a16="http://schemas.microsoft.com/office/drawing/2014/main" xmlns="" id="{7106F66F-F4CA-4A3F-AE79-1519BBCE1649}"/>
                </a:ext>
              </a:extLst>
            </p:cNvPr>
            <p:cNvPicPr>
              <a:picLocks noChangeAspect="1"/>
            </p:cNvPicPr>
            <p:nvPr/>
          </p:nvPicPr>
          <p:blipFill>
            <a:blip r:embed="rId2"/>
            <a:stretch>
              <a:fillRect/>
            </a:stretch>
          </p:blipFill>
          <p:spPr>
            <a:xfrm>
              <a:off x="703489" y="169018"/>
              <a:ext cx="3277768" cy="945008"/>
            </a:xfrm>
            <a:prstGeom prst="rect">
              <a:avLst/>
            </a:prstGeom>
          </p:spPr>
        </p:pic>
        <p:sp>
          <p:nvSpPr>
            <p:cNvPr id="14" name="TextBox 13">
              <a:extLst>
                <a:ext uri="{FF2B5EF4-FFF2-40B4-BE49-F238E27FC236}">
                  <a16:creationId xmlns:a16="http://schemas.microsoft.com/office/drawing/2014/main" xmlns="" id="{8587CA65-837D-4D51-9ADF-49B6699EA4D5}"/>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379433" y="1436649"/>
            <a:ext cx="4283508" cy="504625"/>
          </a:xfrm>
          <a:prstGeom prst="rect">
            <a:avLst/>
          </a:prstGeom>
        </p:spPr>
        <p:txBody>
          <a:bodyPr vert="horz" wrap="square" lIns="0" tIns="12065" rIns="0" bIns="0" rtlCol="0">
            <a:spAutoFit/>
          </a:bodyPr>
          <a:lstStyle/>
          <a:p>
            <a:pPr marL="12700">
              <a:lnSpc>
                <a:spcPct val="100000"/>
              </a:lnSpc>
              <a:spcBef>
                <a:spcPts val="95"/>
              </a:spcBef>
            </a:pPr>
            <a:r>
              <a:rPr sz="32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Reagent </a:t>
            </a:r>
            <a:r>
              <a:rPr sz="3200" spc="-1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and</a:t>
            </a:r>
            <a:r>
              <a:rPr sz="3200" spc="-6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sz="32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Materials</a:t>
            </a:r>
            <a:endParaRPr sz="32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564727" y="2719381"/>
            <a:ext cx="4161154" cy="4058803"/>
          </a:xfrm>
          <a:prstGeom prst="rect">
            <a:avLst/>
          </a:prstGeom>
        </p:spPr>
        <p:txBody>
          <a:bodyPr vert="horz" wrap="square" lIns="0" tIns="100330" rIns="0" bIns="0" rtlCol="0">
            <a:spAutoFit/>
          </a:bodyPr>
          <a:lstStyle/>
          <a:p>
            <a:pPr marL="12700">
              <a:lnSpc>
                <a:spcPct val="100000"/>
              </a:lnSpc>
              <a:spcBef>
                <a:spcPts val="790"/>
              </a:spcBef>
            </a:pPr>
            <a:r>
              <a:rPr sz="2000" b="1" spc="-5" dirty="0">
                <a:latin typeface="Tahoma" panose="020B0604030504040204" pitchFamily="34" charset="0"/>
                <a:ea typeface="Tahoma" panose="020B0604030504040204" pitchFamily="34" charset="0"/>
                <a:cs typeface="Tahoma" panose="020B0604030504040204" pitchFamily="34" charset="0"/>
              </a:rPr>
              <a:t>Materials</a:t>
            </a:r>
            <a:r>
              <a:rPr sz="2000" b="1" spc="-20"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Provided:</a:t>
            </a:r>
            <a:endParaRPr sz="2000" dirty="0">
              <a:latin typeface="Tahoma" panose="020B0604030504040204" pitchFamily="34" charset="0"/>
              <a:ea typeface="Tahoma" panose="020B0604030504040204" pitchFamily="34" charset="0"/>
              <a:cs typeface="Tahoma" panose="020B0604030504040204" pitchFamily="34" charset="0"/>
            </a:endParaRPr>
          </a:p>
          <a:p>
            <a:pPr marL="467995" indent="-285750">
              <a:lnSpc>
                <a:spcPct val="100000"/>
              </a:lnSpc>
              <a:spcBef>
                <a:spcPts val="605"/>
              </a:spcBef>
              <a:buFont typeface="Arial" panose="020B0604020202020204" pitchFamily="34" charset="0"/>
              <a:buChar char="•"/>
              <a:tabLst>
                <a:tab pos="467995" algn="l"/>
                <a:tab pos="468630" algn="l"/>
              </a:tabLst>
            </a:pPr>
            <a:r>
              <a:rPr lang="en-US" sz="2000" dirty="0">
                <a:latin typeface="Tahoma" panose="020B0604030504040204" pitchFamily="34" charset="0"/>
                <a:ea typeface="Tahoma" panose="020B0604030504040204" pitchFamily="34" charset="0"/>
                <a:cs typeface="Tahoma" panose="020B0604030504040204" pitchFamily="34" charset="0"/>
              </a:rPr>
              <a:t>Test Cassette</a:t>
            </a:r>
          </a:p>
          <a:p>
            <a:pPr marL="467995" indent="-285750">
              <a:lnSpc>
                <a:spcPct val="100000"/>
              </a:lnSpc>
              <a:spcBef>
                <a:spcPts val="605"/>
              </a:spcBef>
              <a:buFont typeface="Arial" panose="020B0604020202020204" pitchFamily="34" charset="0"/>
              <a:buChar char="•"/>
              <a:tabLst>
                <a:tab pos="467995" algn="l"/>
                <a:tab pos="468630" algn="l"/>
              </a:tabLst>
            </a:pPr>
            <a:r>
              <a:rPr lang="en-US" sz="2000" dirty="0">
                <a:latin typeface="Tahoma" panose="020B0604030504040204" pitchFamily="34" charset="0"/>
                <a:ea typeface="Tahoma" panose="020B0604030504040204" pitchFamily="34" charset="0"/>
                <a:cs typeface="Tahoma" panose="020B0604030504040204" pitchFamily="34" charset="0"/>
              </a:rPr>
              <a:t>Extraction Buffer Tubes</a:t>
            </a:r>
          </a:p>
          <a:p>
            <a:pPr marL="467995" indent="-285750">
              <a:lnSpc>
                <a:spcPct val="100000"/>
              </a:lnSpc>
              <a:spcBef>
                <a:spcPts val="605"/>
              </a:spcBef>
              <a:buFont typeface="Arial" panose="020B0604020202020204" pitchFamily="34" charset="0"/>
              <a:buChar char="•"/>
              <a:tabLst>
                <a:tab pos="467995" algn="l"/>
                <a:tab pos="468630" algn="l"/>
              </a:tabLst>
            </a:pPr>
            <a:r>
              <a:rPr lang="en-US" sz="2000" dirty="0">
                <a:latin typeface="Tahoma" panose="020B0604030504040204" pitchFamily="34" charset="0"/>
                <a:ea typeface="Tahoma" panose="020B0604030504040204" pitchFamily="34" charset="0"/>
                <a:cs typeface="Tahoma" panose="020B0604030504040204" pitchFamily="34" charset="0"/>
              </a:rPr>
              <a:t>Disposable Nasal Swabs</a:t>
            </a:r>
          </a:p>
          <a:p>
            <a:pPr marL="467995" indent="-285750">
              <a:lnSpc>
                <a:spcPct val="100000"/>
              </a:lnSpc>
              <a:spcBef>
                <a:spcPts val="605"/>
              </a:spcBef>
              <a:buFont typeface="Arial" panose="020B0604020202020204" pitchFamily="34" charset="0"/>
              <a:buChar char="•"/>
              <a:tabLst>
                <a:tab pos="467995" algn="l"/>
                <a:tab pos="468630" algn="l"/>
              </a:tabLst>
            </a:pPr>
            <a:r>
              <a:rPr lang="en-US" sz="2000" dirty="0">
                <a:latin typeface="Tahoma" panose="020B0604030504040204" pitchFamily="34" charset="0"/>
                <a:ea typeface="Tahoma" panose="020B0604030504040204" pitchFamily="34" charset="0"/>
                <a:cs typeface="Tahoma" panose="020B0604030504040204" pitchFamily="34" charset="0"/>
              </a:rPr>
              <a:t>Package Insert</a:t>
            </a:r>
          </a:p>
          <a:p>
            <a:pPr marL="467995" indent="-285750">
              <a:lnSpc>
                <a:spcPct val="100000"/>
              </a:lnSpc>
              <a:spcBef>
                <a:spcPts val="605"/>
              </a:spcBef>
              <a:buFont typeface="Arial" panose="020B0604020202020204" pitchFamily="34" charset="0"/>
              <a:buChar char="•"/>
              <a:tabLst>
                <a:tab pos="467995" algn="l"/>
                <a:tab pos="468630" algn="l"/>
              </a:tabLst>
            </a:pPr>
            <a:r>
              <a:rPr lang="en-US" sz="2000" dirty="0">
                <a:latin typeface="Tahoma" panose="020B0604030504040204" pitchFamily="34" charset="0"/>
                <a:ea typeface="Tahoma" panose="020B0604030504040204" pitchFamily="34" charset="0"/>
                <a:cs typeface="Tahoma" panose="020B0604030504040204" pitchFamily="34" charset="0"/>
              </a:rPr>
              <a:t>Box with perforated circle to form a tube holder</a:t>
            </a:r>
            <a:endParaRPr sz="2000" dirty="0">
              <a:latin typeface="Tahoma" panose="020B0604030504040204" pitchFamily="34" charset="0"/>
              <a:ea typeface="Tahoma" panose="020B0604030504040204" pitchFamily="34" charset="0"/>
              <a:cs typeface="Tahoma" panose="020B0604030504040204" pitchFamily="34" charset="0"/>
            </a:endParaRPr>
          </a:p>
          <a:p>
            <a:pPr marL="12700" marR="961390">
              <a:lnSpc>
                <a:spcPct val="100000"/>
              </a:lnSpc>
              <a:spcBef>
                <a:spcPts val="1065"/>
              </a:spcBef>
            </a:pPr>
            <a:r>
              <a:rPr sz="2000" b="1" spc="-5" dirty="0">
                <a:latin typeface="Tahoma" panose="020B0604030504040204" pitchFamily="34" charset="0"/>
                <a:ea typeface="Tahoma" panose="020B0604030504040204" pitchFamily="34" charset="0"/>
                <a:cs typeface="Tahoma" panose="020B0604030504040204" pitchFamily="34" charset="0"/>
              </a:rPr>
              <a:t>Materials </a:t>
            </a:r>
            <a:r>
              <a:rPr sz="2000" b="1" dirty="0">
                <a:latin typeface="Tahoma" panose="020B0604030504040204" pitchFamily="34" charset="0"/>
                <a:ea typeface="Tahoma" panose="020B0604030504040204" pitchFamily="34" charset="0"/>
                <a:cs typeface="Tahoma" panose="020B0604030504040204" pitchFamily="34" charset="0"/>
              </a:rPr>
              <a:t>Required but</a:t>
            </a:r>
            <a:r>
              <a:rPr sz="2000" b="1" spc="-120"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not  Provided:</a:t>
            </a:r>
            <a:endParaRPr sz="2000" dirty="0">
              <a:latin typeface="Tahoma" panose="020B0604030504040204" pitchFamily="34" charset="0"/>
              <a:ea typeface="Tahoma" panose="020B0604030504040204" pitchFamily="34" charset="0"/>
              <a:cs typeface="Tahoma" panose="020B0604030504040204" pitchFamily="34" charset="0"/>
            </a:endParaRPr>
          </a:p>
          <a:p>
            <a:pPr marL="467995" indent="-285750">
              <a:lnSpc>
                <a:spcPct val="100000"/>
              </a:lnSpc>
              <a:spcBef>
                <a:spcPts val="610"/>
              </a:spcBef>
              <a:buFont typeface="Arial"/>
              <a:buChar char="•"/>
              <a:tabLst>
                <a:tab pos="467995" algn="l"/>
                <a:tab pos="468630" algn="l"/>
              </a:tabLst>
            </a:pPr>
            <a:r>
              <a:rPr sz="2000" spc="-10" dirty="0">
                <a:latin typeface="Tahoma" panose="020B0604030504040204" pitchFamily="34" charset="0"/>
                <a:ea typeface="Tahoma" panose="020B0604030504040204" pitchFamily="34" charset="0"/>
                <a:cs typeface="Tahoma" panose="020B0604030504040204" pitchFamily="34" charset="0"/>
              </a:rPr>
              <a:t>Clock, </a:t>
            </a:r>
            <a:r>
              <a:rPr sz="2000" spc="-5" dirty="0">
                <a:latin typeface="Tahoma" panose="020B0604030504040204" pitchFamily="34" charset="0"/>
                <a:ea typeface="Tahoma" panose="020B0604030504040204" pitchFamily="34" charset="0"/>
                <a:cs typeface="Tahoma" panose="020B0604030504040204" pitchFamily="34" charset="0"/>
              </a:rPr>
              <a:t>timer or</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stopwatch</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sz="1800" dirty="0">
              <a:latin typeface="Georgia"/>
              <a:cs typeface="Georgia"/>
            </a:endParaRPr>
          </a:p>
        </p:txBody>
      </p:sp>
      <p:sp>
        <p:nvSpPr>
          <p:cNvPr id="12" name="Slide Number Placeholder 11">
            <a:extLst>
              <a:ext uri="{FF2B5EF4-FFF2-40B4-BE49-F238E27FC236}">
                <a16:creationId xmlns:a16="http://schemas.microsoft.com/office/drawing/2014/main" xmlns="" id="{BBFC1203-EC1F-4334-AC10-2BCB5A3AAAE4}"/>
              </a:ext>
            </a:extLst>
          </p:cNvPr>
          <p:cNvSpPr>
            <a:spLocks noGrp="1"/>
          </p:cNvSpPr>
          <p:nvPr>
            <p:ph type="sldNum" sz="quarter" idx="7"/>
          </p:nvPr>
        </p:nvSpPr>
        <p:spPr/>
        <p:txBody>
          <a:bodyPr/>
          <a:lstStyle/>
          <a:p>
            <a:fld id="{B6F15528-21DE-4FAA-801E-634DDDAF4B2B}" type="slidenum">
              <a:rPr lang="en-US" smtClean="0"/>
              <a:t>5</a:t>
            </a:fld>
            <a:endParaRPr lang="en-US"/>
          </a:p>
        </p:txBody>
      </p:sp>
      <p:grpSp>
        <p:nvGrpSpPr>
          <p:cNvPr id="14" name="Group 13">
            <a:extLst>
              <a:ext uri="{FF2B5EF4-FFF2-40B4-BE49-F238E27FC236}">
                <a16:creationId xmlns:a16="http://schemas.microsoft.com/office/drawing/2014/main" xmlns="" id="{317187BF-A6EF-41B4-9775-9BCF2A327F34}"/>
              </a:ext>
            </a:extLst>
          </p:cNvPr>
          <p:cNvGrpSpPr/>
          <p:nvPr/>
        </p:nvGrpSpPr>
        <p:grpSpPr>
          <a:xfrm>
            <a:off x="379433" y="253189"/>
            <a:ext cx="8840416" cy="991862"/>
            <a:chOff x="703489" y="169018"/>
            <a:chExt cx="8840416" cy="945008"/>
          </a:xfrm>
        </p:grpSpPr>
        <p:pic>
          <p:nvPicPr>
            <p:cNvPr id="15" name="Picture 14">
              <a:extLst>
                <a:ext uri="{FF2B5EF4-FFF2-40B4-BE49-F238E27FC236}">
                  <a16:creationId xmlns:a16="http://schemas.microsoft.com/office/drawing/2014/main" xmlns="" id="{A1FE27C4-8E50-4591-880F-42057F7EF8E2}"/>
                </a:ext>
              </a:extLst>
            </p:cNvPr>
            <p:cNvPicPr>
              <a:picLocks noChangeAspect="1"/>
            </p:cNvPicPr>
            <p:nvPr/>
          </p:nvPicPr>
          <p:blipFill>
            <a:blip r:embed="rId2"/>
            <a:stretch>
              <a:fillRect/>
            </a:stretch>
          </p:blipFill>
          <p:spPr>
            <a:xfrm>
              <a:off x="703489" y="169018"/>
              <a:ext cx="3277768" cy="945008"/>
            </a:xfrm>
            <a:prstGeom prst="rect">
              <a:avLst/>
            </a:prstGeom>
          </p:spPr>
        </p:pic>
        <p:sp>
          <p:nvSpPr>
            <p:cNvPr id="16" name="TextBox 15">
              <a:extLst>
                <a:ext uri="{FF2B5EF4-FFF2-40B4-BE49-F238E27FC236}">
                  <a16:creationId xmlns:a16="http://schemas.microsoft.com/office/drawing/2014/main" xmlns="" id="{61354EC4-95E2-4334-A15A-E85B5415C833}"/>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pic>
        <p:nvPicPr>
          <p:cNvPr id="17" name="Picture 16">
            <a:extLst>
              <a:ext uri="{FF2B5EF4-FFF2-40B4-BE49-F238E27FC236}">
                <a16:creationId xmlns:a16="http://schemas.microsoft.com/office/drawing/2014/main" xmlns="" id="{09ACE1B0-8BB6-4B4B-BDBB-E9C7EC1CC471}"/>
              </a:ext>
            </a:extLst>
          </p:cNvPr>
          <p:cNvPicPr>
            <a:picLocks noChangeAspect="1"/>
          </p:cNvPicPr>
          <p:nvPr/>
        </p:nvPicPr>
        <p:blipFill>
          <a:blip r:embed="rId3"/>
          <a:stretch>
            <a:fillRect/>
          </a:stretch>
        </p:blipFill>
        <p:spPr>
          <a:xfrm>
            <a:off x="4398198" y="1366885"/>
            <a:ext cx="3277768" cy="2878553"/>
          </a:xfrm>
          <a:prstGeom prst="rect">
            <a:avLst/>
          </a:prstGeom>
        </p:spPr>
      </p:pic>
      <p:pic>
        <p:nvPicPr>
          <p:cNvPr id="22" name="Picture 21">
            <a:extLst>
              <a:ext uri="{FF2B5EF4-FFF2-40B4-BE49-F238E27FC236}">
                <a16:creationId xmlns:a16="http://schemas.microsoft.com/office/drawing/2014/main" xmlns="" id="{C37A2C6A-79CE-4E78-98CC-182DC746E4CF}"/>
              </a:ext>
            </a:extLst>
          </p:cNvPr>
          <p:cNvPicPr>
            <a:picLocks noChangeAspect="1"/>
          </p:cNvPicPr>
          <p:nvPr/>
        </p:nvPicPr>
        <p:blipFill>
          <a:blip r:embed="rId4"/>
          <a:stretch>
            <a:fillRect/>
          </a:stretch>
        </p:blipFill>
        <p:spPr>
          <a:xfrm>
            <a:off x="5873380" y="3937918"/>
            <a:ext cx="3535100" cy="32537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618287" y="1832215"/>
            <a:ext cx="552577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Quality </a:t>
            </a:r>
            <a:r>
              <a:rPr sz="28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Control</a:t>
            </a:r>
            <a:endParaRPr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a16="http://schemas.microsoft.com/office/drawing/2014/main" xmlns="" id="{E203E1B3-ABC1-4D6C-9CC9-53EB6187BB56}"/>
              </a:ext>
            </a:extLst>
          </p:cNvPr>
          <p:cNvSpPr>
            <a:spLocks noGrp="1"/>
          </p:cNvSpPr>
          <p:nvPr>
            <p:ph type="sldNum" sz="quarter" idx="7"/>
          </p:nvPr>
        </p:nvSpPr>
        <p:spPr/>
        <p:txBody>
          <a:bodyPr/>
          <a:lstStyle/>
          <a:p>
            <a:fld id="{B6F15528-21DE-4FAA-801E-634DDDAF4B2B}" type="slidenum">
              <a:rPr lang="en-US" smtClean="0"/>
              <a:t>6</a:t>
            </a:fld>
            <a:endParaRPr lang="en-US"/>
          </a:p>
        </p:txBody>
      </p:sp>
      <p:grpSp>
        <p:nvGrpSpPr>
          <p:cNvPr id="10" name="Group 9">
            <a:extLst>
              <a:ext uri="{FF2B5EF4-FFF2-40B4-BE49-F238E27FC236}">
                <a16:creationId xmlns:a16="http://schemas.microsoft.com/office/drawing/2014/main" xmlns="" id="{6FE540BA-7E57-429C-9E76-10FAA3B25951}"/>
              </a:ext>
            </a:extLst>
          </p:cNvPr>
          <p:cNvGrpSpPr/>
          <p:nvPr/>
        </p:nvGrpSpPr>
        <p:grpSpPr>
          <a:xfrm>
            <a:off x="379433" y="345787"/>
            <a:ext cx="8840416" cy="991862"/>
            <a:chOff x="703489" y="169018"/>
            <a:chExt cx="8840416" cy="945008"/>
          </a:xfrm>
        </p:grpSpPr>
        <p:pic>
          <p:nvPicPr>
            <p:cNvPr id="11" name="Picture 10">
              <a:extLst>
                <a:ext uri="{FF2B5EF4-FFF2-40B4-BE49-F238E27FC236}">
                  <a16:creationId xmlns:a16="http://schemas.microsoft.com/office/drawing/2014/main" xmlns="" id="{42D68F47-CA4C-4537-9258-B5248B259789}"/>
                </a:ext>
              </a:extLst>
            </p:cNvPr>
            <p:cNvPicPr>
              <a:picLocks noChangeAspect="1"/>
            </p:cNvPicPr>
            <p:nvPr/>
          </p:nvPicPr>
          <p:blipFill>
            <a:blip r:embed="rId2"/>
            <a:stretch>
              <a:fillRect/>
            </a:stretch>
          </p:blipFill>
          <p:spPr>
            <a:xfrm>
              <a:off x="703489" y="169018"/>
              <a:ext cx="3277768" cy="945008"/>
            </a:xfrm>
            <a:prstGeom prst="rect">
              <a:avLst/>
            </a:prstGeom>
          </p:spPr>
        </p:pic>
        <p:sp>
          <p:nvSpPr>
            <p:cNvPr id="12" name="TextBox 11">
              <a:extLst>
                <a:ext uri="{FF2B5EF4-FFF2-40B4-BE49-F238E27FC236}">
                  <a16:creationId xmlns:a16="http://schemas.microsoft.com/office/drawing/2014/main" xmlns="" id="{72ED7142-D364-4018-A9CB-02D93C3D956D}"/>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
        <p:nvSpPr>
          <p:cNvPr id="15" name="TextBox 14">
            <a:extLst>
              <a:ext uri="{FF2B5EF4-FFF2-40B4-BE49-F238E27FC236}">
                <a16:creationId xmlns:a16="http://schemas.microsoft.com/office/drawing/2014/main" xmlns="" id="{6847357A-0B52-4D56-96DE-F9EB6A2356BB}"/>
              </a:ext>
            </a:extLst>
          </p:cNvPr>
          <p:cNvSpPr txBox="1"/>
          <p:nvPr/>
        </p:nvSpPr>
        <p:spPr>
          <a:xfrm>
            <a:off x="913441" y="2755079"/>
            <a:ext cx="8231517"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External quality control is not run on </a:t>
            </a:r>
            <a:r>
              <a:rPr lang="en-US" sz="2400" dirty="0" err="1">
                <a:latin typeface="Tahoma" panose="020B0604030504040204" pitchFamily="34" charset="0"/>
                <a:ea typeface="Tahoma" panose="020B0604030504040204" pitchFamily="34" charset="0"/>
                <a:cs typeface="Tahoma" panose="020B0604030504040204" pitchFamily="34" charset="0"/>
              </a:rPr>
              <a:t>Flowflex</a:t>
            </a:r>
            <a:r>
              <a:rPr lang="en-US" sz="2400" dirty="0">
                <a:latin typeface="Tahoma" panose="020B0604030504040204" pitchFamily="34" charset="0"/>
                <a:ea typeface="Tahoma" panose="020B0604030504040204" pitchFamily="34" charset="0"/>
                <a:cs typeface="Tahoma" panose="020B0604030504040204" pitchFamily="34" charset="0"/>
              </a:rPr>
              <a:t> </a:t>
            </a:r>
          </a:p>
          <a:p>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Internal procedural controls are included in the test</a:t>
            </a:r>
          </a:p>
          <a:p>
            <a:pPr marL="800100" lvl="1" indent="-342900">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A red line appearing in the control line region (C) is an internal procedural control. The appearance of the procedural control line indicates that proper volume of specimen has been added and capillary flow occurred. </a:t>
            </a:r>
          </a:p>
          <a:p>
            <a:pPr marL="800100" lvl="1" indent="-342900">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If the procedural control line does not develop in 15 minutes, the test result is considered invalid, and retesting with a new cassette is recommended.  Invalid tests are usually due to insufficient specimen volume or lack of proper technique </a:t>
            </a:r>
          </a:p>
          <a:p>
            <a:pPr marL="800100" lvl="1" indent="-342900">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If the problem persists, call (800) 838-9502 for assistance.</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7510" y="1384237"/>
            <a:ext cx="7442199" cy="504625"/>
          </a:xfrm>
          <a:prstGeom prst="rect">
            <a:avLst/>
          </a:prstGeom>
        </p:spPr>
        <p:txBody>
          <a:bodyPr vert="horz" wrap="square" lIns="0" tIns="12065" rIns="0" bIns="0" rtlCol="0">
            <a:spAutoFit/>
          </a:bodyPr>
          <a:lstStyle/>
          <a:p>
            <a:pPr marL="12700">
              <a:lnSpc>
                <a:spcPct val="100000"/>
              </a:lnSpc>
              <a:spcBef>
                <a:spcPts val="95"/>
              </a:spcBef>
            </a:pPr>
            <a:r>
              <a:rPr sz="3200" spc="-5"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Nasal </a:t>
            </a:r>
            <a:r>
              <a:rPr sz="32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Swab </a:t>
            </a:r>
            <a:r>
              <a:rPr sz="3200" spc="-1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Sample</a:t>
            </a:r>
            <a:r>
              <a:rPr sz="3200" spc="-4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sz="32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Collection</a:t>
            </a:r>
          </a:p>
        </p:txBody>
      </p:sp>
      <p:sp>
        <p:nvSpPr>
          <p:cNvPr id="6" name="Slide Number Placeholder 5">
            <a:extLst>
              <a:ext uri="{FF2B5EF4-FFF2-40B4-BE49-F238E27FC236}">
                <a16:creationId xmlns:a16="http://schemas.microsoft.com/office/drawing/2014/main" xmlns="" id="{70685B6F-36DF-4093-A719-D5EF2A828C7C}"/>
              </a:ext>
            </a:extLst>
          </p:cNvPr>
          <p:cNvSpPr>
            <a:spLocks noGrp="1"/>
          </p:cNvSpPr>
          <p:nvPr>
            <p:ph type="sldNum" sz="quarter" idx="7"/>
          </p:nvPr>
        </p:nvSpPr>
        <p:spPr/>
        <p:txBody>
          <a:bodyPr/>
          <a:lstStyle/>
          <a:p>
            <a:fld id="{B6F15528-21DE-4FAA-801E-634DDDAF4B2B}" type="slidenum">
              <a:rPr lang="en-US" smtClean="0"/>
              <a:t>7</a:t>
            </a:fld>
            <a:endParaRPr lang="en-US"/>
          </a:p>
        </p:txBody>
      </p:sp>
      <p:grpSp>
        <p:nvGrpSpPr>
          <p:cNvPr id="7" name="Group 6">
            <a:extLst>
              <a:ext uri="{FF2B5EF4-FFF2-40B4-BE49-F238E27FC236}">
                <a16:creationId xmlns:a16="http://schemas.microsoft.com/office/drawing/2014/main" xmlns="" id="{182DF142-B02C-4CE9-A3CB-6855AF4F3C15}"/>
              </a:ext>
            </a:extLst>
          </p:cNvPr>
          <p:cNvGrpSpPr/>
          <p:nvPr/>
        </p:nvGrpSpPr>
        <p:grpSpPr>
          <a:xfrm>
            <a:off x="379433" y="284003"/>
            <a:ext cx="8840416" cy="991862"/>
            <a:chOff x="703489" y="169018"/>
            <a:chExt cx="8840416" cy="945008"/>
          </a:xfrm>
        </p:grpSpPr>
        <p:pic>
          <p:nvPicPr>
            <p:cNvPr id="8" name="Picture 7">
              <a:extLst>
                <a:ext uri="{FF2B5EF4-FFF2-40B4-BE49-F238E27FC236}">
                  <a16:creationId xmlns:a16="http://schemas.microsoft.com/office/drawing/2014/main" xmlns="" id="{EEAB9593-CABA-45A2-8091-52090F3CDC55}"/>
                </a:ext>
              </a:extLst>
            </p:cNvPr>
            <p:cNvPicPr>
              <a:picLocks noChangeAspect="1"/>
            </p:cNvPicPr>
            <p:nvPr/>
          </p:nvPicPr>
          <p:blipFill>
            <a:blip r:embed="rId2"/>
            <a:stretch>
              <a:fillRect/>
            </a:stretch>
          </p:blipFill>
          <p:spPr>
            <a:xfrm>
              <a:off x="703489" y="169018"/>
              <a:ext cx="3277768" cy="945008"/>
            </a:xfrm>
            <a:prstGeom prst="rect">
              <a:avLst/>
            </a:prstGeom>
          </p:spPr>
        </p:pic>
        <p:sp>
          <p:nvSpPr>
            <p:cNvPr id="9" name="TextBox 8">
              <a:extLst>
                <a:ext uri="{FF2B5EF4-FFF2-40B4-BE49-F238E27FC236}">
                  <a16:creationId xmlns:a16="http://schemas.microsoft.com/office/drawing/2014/main" xmlns="" id="{1398B4F6-063F-4C9D-8E68-42E3634329A7}"/>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
        <p:nvSpPr>
          <p:cNvPr id="13" name="TextBox 12">
            <a:extLst>
              <a:ext uri="{FF2B5EF4-FFF2-40B4-BE49-F238E27FC236}">
                <a16:creationId xmlns:a16="http://schemas.microsoft.com/office/drawing/2014/main" xmlns="" id="{488F005B-C6C9-4C58-9EFD-536A1961A83E}"/>
              </a:ext>
            </a:extLst>
          </p:cNvPr>
          <p:cNvSpPr txBox="1"/>
          <p:nvPr/>
        </p:nvSpPr>
        <p:spPr>
          <a:xfrm>
            <a:off x="657510" y="2105592"/>
            <a:ext cx="9096090" cy="3170099"/>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Only the swab included in the Home Test kit may be used</a:t>
            </a:r>
          </a:p>
          <a:p>
            <a:pPr marL="342900" indent="-3429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Gently insert the entire absorbent tip of the swab head into 1 nostril (½ to ¾ of an inch). With children, the maximum depth of insertion into the nostril may be less than ¾ of an inch, and you may need to have a second person to hold the child’s head while swabbing. Note: A false negative result may occur if the nasal swab specimen is not properly collected.</a:t>
            </a:r>
          </a:p>
          <a:p>
            <a:pPr marL="342900" indent="-3429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Firmly rub the swab in a circular motion around the inside wall of the nostril 5 times. Take approximately 15 seconds to collect the specimen. Be sure to collect any nasal drainage that may be present onto the swab. Repeat this in the other nostril using the same swab.</a:t>
            </a:r>
          </a:p>
        </p:txBody>
      </p:sp>
      <p:pic>
        <p:nvPicPr>
          <p:cNvPr id="4" name="Picture 3">
            <a:extLst>
              <a:ext uri="{FF2B5EF4-FFF2-40B4-BE49-F238E27FC236}">
                <a16:creationId xmlns:a16="http://schemas.microsoft.com/office/drawing/2014/main" xmlns="" id="{8DAAACD3-5497-4454-A63F-BE427BCF8AD2}"/>
              </a:ext>
            </a:extLst>
          </p:cNvPr>
          <p:cNvPicPr>
            <a:picLocks noChangeAspect="1"/>
          </p:cNvPicPr>
          <p:nvPr/>
        </p:nvPicPr>
        <p:blipFill>
          <a:blip r:embed="rId3"/>
          <a:stretch>
            <a:fillRect/>
          </a:stretch>
        </p:blipFill>
        <p:spPr>
          <a:xfrm>
            <a:off x="2224087" y="5353091"/>
            <a:ext cx="5610225" cy="2228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462" y="1429512"/>
            <a:ext cx="48348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latin typeface="Tahoma" panose="020B0604030504040204" pitchFamily="34" charset="0"/>
                <a:ea typeface="Tahoma" panose="020B0604030504040204" pitchFamily="34" charset="0"/>
                <a:cs typeface="Tahoma" panose="020B0604030504040204" pitchFamily="34" charset="0"/>
              </a:rPr>
              <a:t>Specimen </a:t>
            </a:r>
            <a:r>
              <a:rPr sz="2800" spc="-10" dirty="0">
                <a:solidFill>
                  <a:srgbClr val="009CDD"/>
                </a:solidFill>
                <a:latin typeface="Tahoma" panose="020B0604030504040204" pitchFamily="34" charset="0"/>
                <a:ea typeface="Tahoma" panose="020B0604030504040204" pitchFamily="34" charset="0"/>
                <a:cs typeface="Tahoma" panose="020B0604030504040204" pitchFamily="34" charset="0"/>
              </a:rPr>
              <a:t>Transport </a:t>
            </a:r>
            <a:r>
              <a:rPr sz="2800" spc="-5" dirty="0">
                <a:solidFill>
                  <a:srgbClr val="009CDD"/>
                </a:solidFill>
                <a:latin typeface="Tahoma" panose="020B0604030504040204" pitchFamily="34" charset="0"/>
                <a:ea typeface="Tahoma" panose="020B0604030504040204" pitchFamily="34" charset="0"/>
                <a:cs typeface="Tahoma" panose="020B0604030504040204" pitchFamily="34" charset="0"/>
              </a:rPr>
              <a:t>&amp;</a:t>
            </a:r>
            <a:r>
              <a:rPr sz="2800" spc="35" dirty="0">
                <a:solidFill>
                  <a:srgbClr val="009CDD"/>
                </a:solidFill>
                <a:latin typeface="Tahoma" panose="020B0604030504040204" pitchFamily="34" charset="0"/>
                <a:ea typeface="Tahoma" panose="020B0604030504040204" pitchFamily="34" charset="0"/>
                <a:cs typeface="Tahoma" panose="020B0604030504040204" pitchFamily="34" charset="0"/>
              </a:rPr>
              <a:t> </a:t>
            </a:r>
            <a:r>
              <a:rPr sz="2800" spc="-5" dirty="0">
                <a:solidFill>
                  <a:srgbClr val="009CDD"/>
                </a:solidFill>
                <a:latin typeface="Tahoma" panose="020B0604030504040204" pitchFamily="34" charset="0"/>
                <a:ea typeface="Tahoma" panose="020B0604030504040204" pitchFamily="34" charset="0"/>
                <a:cs typeface="Tahoma" panose="020B0604030504040204" pitchFamily="34" charset="0"/>
              </a:rPr>
              <a:t>Storage</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947462" y="2382263"/>
            <a:ext cx="7592059" cy="3203441"/>
          </a:xfrm>
          <a:prstGeom prst="rect">
            <a:avLst/>
          </a:prstGeom>
        </p:spPr>
        <p:txBody>
          <a:bodyPr vert="horz" wrap="square" lIns="0" tIns="12700" rIns="0" bIns="0" rtlCol="0">
            <a:spAutoFit/>
          </a:bodyPr>
          <a:lstStyle/>
          <a:p>
            <a:pPr marL="298450" marR="662305" indent="-285750">
              <a:lnSpc>
                <a:spcPct val="100000"/>
              </a:lnSpc>
              <a:spcBef>
                <a:spcPts val="1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Do not open the test pouch if you are not ready to test.  Once open the test is only good for 1 hour</a:t>
            </a:r>
          </a:p>
          <a:p>
            <a:pPr marL="298450" marR="662305" indent="-285750">
              <a:lnSpc>
                <a:spcPct val="100000"/>
              </a:lnSpc>
              <a:spcBef>
                <a:spcPts val="1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Do not contaminate the </a:t>
            </a:r>
            <a:r>
              <a:rPr lang="en-US" sz="2400" dirty="0" err="1">
                <a:latin typeface="Tahoma" panose="020B0604030504040204" pitchFamily="34" charset="0"/>
                <a:ea typeface="Tahoma" panose="020B0604030504040204" pitchFamily="34" charset="0"/>
                <a:cs typeface="Tahoma" panose="020B0604030504040204" pitchFamily="34" charset="0"/>
              </a:rPr>
              <a:t>absorbant</a:t>
            </a:r>
            <a:r>
              <a:rPr lang="en-US" sz="2400" dirty="0">
                <a:latin typeface="Tahoma" panose="020B0604030504040204" pitchFamily="34" charset="0"/>
                <a:ea typeface="Tahoma" panose="020B0604030504040204" pitchFamily="34" charset="0"/>
                <a:cs typeface="Tahoma" panose="020B0604030504040204" pitchFamily="34" charset="0"/>
              </a:rPr>
              <a:t> tip of swab by touching with fingers or lying on surface</a:t>
            </a:r>
          </a:p>
          <a:p>
            <a:pPr marL="298450" marR="662305" indent="-285750">
              <a:lnSpc>
                <a:spcPct val="100000"/>
              </a:lnSpc>
              <a:spcBef>
                <a:spcPts val="1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Once nasal swab is collected place immediately into the buffer tube</a:t>
            </a:r>
          </a:p>
          <a:p>
            <a:pPr marL="298450" marR="662305" indent="-285750">
              <a:lnSpc>
                <a:spcPct val="100000"/>
              </a:lnSpc>
              <a:spcBef>
                <a:spcPts val="100"/>
              </a:spcBef>
              <a:buFont typeface="Arial" panose="020B0604020202020204" pitchFamily="34" charset="0"/>
              <a:buChar char="•"/>
            </a:pPr>
            <a:endParaRPr lang="en-US" sz="1800" dirty="0">
              <a:latin typeface="Georgia"/>
              <a:cs typeface="Georgia"/>
            </a:endParaRPr>
          </a:p>
          <a:p>
            <a:pPr marL="12700" marR="662305">
              <a:lnSpc>
                <a:spcPct val="100000"/>
              </a:lnSpc>
              <a:spcBef>
                <a:spcPts val="100"/>
              </a:spcBef>
            </a:pPr>
            <a:endParaRPr sz="1800" dirty="0">
              <a:latin typeface="Georgia"/>
              <a:cs typeface="Georgia"/>
            </a:endParaRPr>
          </a:p>
        </p:txBody>
      </p:sp>
      <p:sp>
        <p:nvSpPr>
          <p:cNvPr id="5" name="Slide Number Placeholder 4">
            <a:extLst>
              <a:ext uri="{FF2B5EF4-FFF2-40B4-BE49-F238E27FC236}">
                <a16:creationId xmlns:a16="http://schemas.microsoft.com/office/drawing/2014/main" xmlns="" id="{A33444BE-FC85-4678-890E-858A8BD2AAF5}"/>
              </a:ext>
            </a:extLst>
          </p:cNvPr>
          <p:cNvSpPr>
            <a:spLocks noGrp="1"/>
          </p:cNvSpPr>
          <p:nvPr>
            <p:ph type="sldNum" sz="quarter" idx="7"/>
          </p:nvPr>
        </p:nvSpPr>
        <p:spPr/>
        <p:txBody>
          <a:bodyPr/>
          <a:lstStyle/>
          <a:p>
            <a:fld id="{B6F15528-21DE-4FAA-801E-634DDDAF4B2B}" type="slidenum">
              <a:rPr lang="en-US" smtClean="0"/>
              <a:t>8</a:t>
            </a:fld>
            <a:endParaRPr lang="en-US"/>
          </a:p>
        </p:txBody>
      </p:sp>
      <p:grpSp>
        <p:nvGrpSpPr>
          <p:cNvPr id="8" name="Group 7">
            <a:extLst>
              <a:ext uri="{FF2B5EF4-FFF2-40B4-BE49-F238E27FC236}">
                <a16:creationId xmlns:a16="http://schemas.microsoft.com/office/drawing/2014/main" xmlns="" id="{0813CDE1-E69E-4C02-97F1-F45DA22BD27A}"/>
              </a:ext>
            </a:extLst>
          </p:cNvPr>
          <p:cNvGrpSpPr/>
          <p:nvPr/>
        </p:nvGrpSpPr>
        <p:grpSpPr>
          <a:xfrm>
            <a:off x="379433" y="222219"/>
            <a:ext cx="8840416" cy="991862"/>
            <a:chOff x="703489" y="169018"/>
            <a:chExt cx="8840416" cy="945008"/>
          </a:xfrm>
        </p:grpSpPr>
        <p:pic>
          <p:nvPicPr>
            <p:cNvPr id="9" name="Picture 8">
              <a:extLst>
                <a:ext uri="{FF2B5EF4-FFF2-40B4-BE49-F238E27FC236}">
                  <a16:creationId xmlns:a16="http://schemas.microsoft.com/office/drawing/2014/main" xmlns="" id="{350761A6-121E-4ABC-9697-14A049C0AAC4}"/>
                </a:ext>
              </a:extLst>
            </p:cNvPr>
            <p:cNvPicPr>
              <a:picLocks noChangeAspect="1"/>
            </p:cNvPicPr>
            <p:nvPr/>
          </p:nvPicPr>
          <p:blipFill>
            <a:blip r:embed="rId2"/>
            <a:stretch>
              <a:fillRect/>
            </a:stretch>
          </p:blipFill>
          <p:spPr>
            <a:xfrm>
              <a:off x="703489" y="169018"/>
              <a:ext cx="3277768" cy="945008"/>
            </a:xfrm>
            <a:prstGeom prst="rect">
              <a:avLst/>
            </a:prstGeom>
          </p:spPr>
        </p:pic>
        <p:sp>
          <p:nvSpPr>
            <p:cNvPr id="10" name="TextBox 9">
              <a:extLst>
                <a:ext uri="{FF2B5EF4-FFF2-40B4-BE49-F238E27FC236}">
                  <a16:creationId xmlns:a16="http://schemas.microsoft.com/office/drawing/2014/main" xmlns="" id="{A65FE0B7-8EFA-470E-B959-E2638E35CCD6}"/>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pic>
        <p:nvPicPr>
          <p:cNvPr id="11" name="Picture 10">
            <a:extLst>
              <a:ext uri="{FF2B5EF4-FFF2-40B4-BE49-F238E27FC236}">
                <a16:creationId xmlns:a16="http://schemas.microsoft.com/office/drawing/2014/main" xmlns="" id="{78FDD4E5-D874-4AC9-B900-4EA8E5D504F8}"/>
              </a:ext>
            </a:extLst>
          </p:cNvPr>
          <p:cNvPicPr>
            <a:picLocks noChangeAspect="1"/>
          </p:cNvPicPr>
          <p:nvPr/>
        </p:nvPicPr>
        <p:blipFill>
          <a:blip r:embed="rId3"/>
          <a:stretch>
            <a:fillRect/>
          </a:stretch>
        </p:blipFill>
        <p:spPr>
          <a:xfrm>
            <a:off x="2599290" y="5349138"/>
            <a:ext cx="4642758" cy="18309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C4693480-0BBF-4933-BC75-C704D0FF4562}"/>
              </a:ext>
            </a:extLst>
          </p:cNvPr>
          <p:cNvSpPr>
            <a:spLocks noGrp="1"/>
          </p:cNvSpPr>
          <p:nvPr>
            <p:ph type="sldNum" sz="quarter" idx="7"/>
          </p:nvPr>
        </p:nvSpPr>
        <p:spPr/>
        <p:txBody>
          <a:bodyPr/>
          <a:lstStyle/>
          <a:p>
            <a:fld id="{B6F15528-21DE-4FAA-801E-634DDDAF4B2B}" type="slidenum">
              <a:rPr lang="en-US" smtClean="0"/>
              <a:t>9</a:t>
            </a:fld>
            <a:endParaRPr lang="en-US"/>
          </a:p>
        </p:txBody>
      </p:sp>
      <p:grpSp>
        <p:nvGrpSpPr>
          <p:cNvPr id="12" name="Group 11">
            <a:extLst>
              <a:ext uri="{FF2B5EF4-FFF2-40B4-BE49-F238E27FC236}">
                <a16:creationId xmlns:a16="http://schemas.microsoft.com/office/drawing/2014/main" xmlns="" id="{9D73F1FA-1A86-45AF-A4FD-63448A87A3FB}"/>
              </a:ext>
            </a:extLst>
          </p:cNvPr>
          <p:cNvGrpSpPr/>
          <p:nvPr/>
        </p:nvGrpSpPr>
        <p:grpSpPr>
          <a:xfrm>
            <a:off x="703489" y="6972"/>
            <a:ext cx="8840416" cy="945008"/>
            <a:chOff x="703489" y="169018"/>
            <a:chExt cx="8840416" cy="945008"/>
          </a:xfrm>
        </p:grpSpPr>
        <p:pic>
          <p:nvPicPr>
            <p:cNvPr id="13" name="Picture 12">
              <a:extLst>
                <a:ext uri="{FF2B5EF4-FFF2-40B4-BE49-F238E27FC236}">
                  <a16:creationId xmlns:a16="http://schemas.microsoft.com/office/drawing/2014/main" xmlns="" id="{9FD4FECC-A89B-4F9B-B1CE-18C6A7ABC47A}"/>
                </a:ext>
              </a:extLst>
            </p:cNvPr>
            <p:cNvPicPr>
              <a:picLocks noChangeAspect="1"/>
            </p:cNvPicPr>
            <p:nvPr/>
          </p:nvPicPr>
          <p:blipFill>
            <a:blip r:embed="rId2"/>
            <a:stretch>
              <a:fillRect/>
            </a:stretch>
          </p:blipFill>
          <p:spPr>
            <a:xfrm>
              <a:off x="703489" y="169018"/>
              <a:ext cx="3277768" cy="945008"/>
            </a:xfrm>
            <a:prstGeom prst="rect">
              <a:avLst/>
            </a:prstGeom>
          </p:spPr>
        </p:pic>
        <p:sp>
          <p:nvSpPr>
            <p:cNvPr id="14" name="TextBox 13">
              <a:extLst>
                <a:ext uri="{FF2B5EF4-FFF2-40B4-BE49-F238E27FC236}">
                  <a16:creationId xmlns:a16="http://schemas.microsoft.com/office/drawing/2014/main" xmlns="" id="{EFE48615-5069-4016-8BF8-BFFF56FDD4E0}"/>
                </a:ext>
              </a:extLst>
            </p:cNvPr>
            <p:cNvSpPr txBox="1"/>
            <p:nvPr/>
          </p:nvSpPr>
          <p:spPr>
            <a:xfrm>
              <a:off x="3705228" y="538278"/>
              <a:ext cx="58386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COVID-19 Antigen Home Test</a:t>
              </a:r>
            </a:p>
          </p:txBody>
        </p:sp>
      </p:grpSp>
      <p:sp>
        <p:nvSpPr>
          <p:cNvPr id="16" name="TextBox 15">
            <a:extLst>
              <a:ext uri="{FF2B5EF4-FFF2-40B4-BE49-F238E27FC236}">
                <a16:creationId xmlns:a16="http://schemas.microsoft.com/office/drawing/2014/main" xmlns="" id="{21C68B67-4741-4200-A981-62FF68C72A76}"/>
              </a:ext>
            </a:extLst>
          </p:cNvPr>
          <p:cNvSpPr txBox="1"/>
          <p:nvPr/>
        </p:nvSpPr>
        <p:spPr>
          <a:xfrm>
            <a:off x="609600" y="1447800"/>
            <a:ext cx="8945880" cy="6863417"/>
          </a:xfrm>
          <a:prstGeom prst="rect">
            <a:avLst/>
          </a:prstGeom>
          <a:noFill/>
        </p:spPr>
        <p:txBody>
          <a:bodyPr wrap="square" rtlCol="0">
            <a:spAutoFit/>
          </a:bodyPr>
          <a:lstStyle/>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Wash hands and find a clean flat surface to work</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Confirm </a:t>
            </a:r>
            <a:r>
              <a:rPr lang="en-US" sz="2000" dirty="0" err="1">
                <a:latin typeface="Tahoma" panose="020B0604030504040204" pitchFamily="34" charset="0"/>
                <a:ea typeface="Tahoma" panose="020B0604030504040204" pitchFamily="34" charset="0"/>
                <a:cs typeface="Tahoma" panose="020B0604030504040204" pitchFamily="34" charset="0"/>
              </a:rPr>
              <a:t>Flowflex</a:t>
            </a:r>
            <a:r>
              <a:rPr lang="en-US" sz="2000" baseline="2564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spc="-5" dirty="0">
                <a:latin typeface="Tahoma" panose="020B0604030504040204" pitchFamily="34" charset="0"/>
                <a:ea typeface="Tahoma" panose="020B0604030504040204" pitchFamily="34" charset="0"/>
                <a:cs typeface="Tahoma" panose="020B0604030504040204" pitchFamily="34" charset="0"/>
              </a:rPr>
              <a:t>COVID-19 Ag Home Test is not past expiration date and o</a:t>
            </a:r>
            <a:r>
              <a:rPr lang="en-US" sz="2000" dirty="0">
                <a:latin typeface="Tahoma" panose="020B0604030504040204" pitchFamily="34" charset="0"/>
                <a:ea typeface="Tahoma" panose="020B0604030504040204" pitchFamily="34" charset="0"/>
                <a:cs typeface="Tahoma" panose="020B0604030504040204" pitchFamily="34" charset="0"/>
              </a:rPr>
              <a:t>pen test box (keeping box intact to use a tube holder)</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Punch out perforated circle on box and insert buffer tube</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Peel foil off buffer tube</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Open swab and obtain nasal sample</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Place swab in buffer tube</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Swirl the swab in the tube for a full 30 seconds (failure to do this for full 30 seconds may result in false result)</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Then rotate swab 5 times while squeezing bottom of buffer tube (failure to rotate swab 5 full times may result in false result)</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Remove swab while squeezing tube to extract maximum amount of liquid from swab</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Discard tube and place dropper cap on tube, tightly</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Invert tube over test sample well and drop 4 drops (failure to drop 4 full drop could result in false result)</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Set timer for 15 minutes and let test sit uninterrupted</a:t>
            </a:r>
          </a:p>
          <a:p>
            <a:pPr marL="457200" indent="-45720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Read test after 15 minutes and no more than 30 minutes after drops placed</a:t>
            </a:r>
          </a:p>
          <a:p>
            <a:pPr marL="457200" indent="-457200">
              <a:buFont typeface="+mj-lt"/>
              <a:buAutoNum type="arabicPeriod"/>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87E51BD5-9A70-4266-A67D-7377DBBF68CA}"/>
              </a:ext>
            </a:extLst>
          </p:cNvPr>
          <p:cNvSpPr txBox="1"/>
          <p:nvPr/>
        </p:nvSpPr>
        <p:spPr>
          <a:xfrm>
            <a:off x="838200" y="899452"/>
            <a:ext cx="5410200" cy="523220"/>
          </a:xfrm>
          <a:prstGeom prst="rect">
            <a:avLst/>
          </a:prstGeom>
          <a:noFill/>
        </p:spPr>
        <p:txBody>
          <a:bodyPr wrap="square" rtlCol="0">
            <a:spAutoFit/>
          </a:bodyPr>
          <a:lstStyle/>
          <a:p>
            <a:r>
              <a:rPr lang="en-US" sz="2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Test Procedures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TotalTime>
  <Words>1146</Words>
  <Application>Microsoft Office PowerPoint</Application>
  <PresentationFormat>Custom</PresentationFormat>
  <Paragraphs>128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Georgia</vt:lpstr>
      <vt:lpstr>Tahoma</vt:lpstr>
      <vt:lpstr>Office Theme</vt:lpstr>
      <vt:lpstr>PowerPoint Presentation</vt:lpstr>
      <vt:lpstr>Intended Use: Key Points</vt:lpstr>
      <vt:lpstr>PowerPoint Presentation</vt:lpstr>
      <vt:lpstr>PowerPoint Presentation</vt:lpstr>
      <vt:lpstr>Reagent and Materials</vt:lpstr>
      <vt:lpstr>Quality Control</vt:lpstr>
      <vt:lpstr>Nasal Swab Sample Collection</vt:lpstr>
      <vt:lpstr>Specimen Transport &amp; Storage</vt:lpstr>
      <vt:lpstr>PowerPoint Presentation</vt:lpstr>
      <vt:lpstr>COVID</vt:lpstr>
      <vt:lpstr>PowerPoint Presentation</vt:lpstr>
      <vt:lpstr>Result Interpretation</vt:lpstr>
      <vt:lpstr>Result Interpretation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- 120006994-08 BinaxNow COVID Ag Training NAVICA Customer Training 11.5.2020</dc:title>
  <dc:creator>sandra.mccue</dc:creator>
  <cp:lastModifiedBy>CAROL TANIGUCHI</cp:lastModifiedBy>
  <cp:revision>32</cp:revision>
  <dcterms:created xsi:type="dcterms:W3CDTF">2020-11-09T11:22:31Z</dcterms:created>
  <dcterms:modified xsi:type="dcterms:W3CDTF">2022-01-13T17:12:42Z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LastSaved">
    <vt:filetime>2020-11-09T00:00:00Z</vt:filetime>
  </property>
</Properties>
</file>